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5"/>
  </p:sldMasterIdLst>
  <p:notesMasterIdLst>
    <p:notesMasterId r:id="rId15"/>
  </p:notesMasterIdLst>
  <p:sldIdLst>
    <p:sldId id="266" r:id="rId6"/>
    <p:sldId id="280" r:id="rId7"/>
    <p:sldId id="282" r:id="rId8"/>
    <p:sldId id="281" r:id="rId9"/>
    <p:sldId id="283" r:id="rId10"/>
    <p:sldId id="284" r:id="rId11"/>
    <p:sldId id="263" r:id="rId12"/>
    <p:sldId id="276" r:id="rId13"/>
    <p:sldId id="285"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ie Mathers" initials="R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69F"/>
    <a:srgbClr val="1E1242"/>
    <a:srgbClr val="000066"/>
    <a:srgbClr val="A7358C"/>
    <a:srgbClr val="0092FF"/>
    <a:srgbClr val="9900FF"/>
    <a:srgbClr val="EC6614"/>
    <a:srgbClr val="FF9900"/>
    <a:srgbClr val="00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4EFF6-AD5F-4496-A559-2B1A932D0BC2}" v="25" dt="2023-09-18T11:14:12.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8" autoAdjust="0"/>
    <p:restoredTop sz="86928" autoAdjust="0"/>
  </p:normalViewPr>
  <p:slideViewPr>
    <p:cSldViewPr>
      <p:cViewPr varScale="1">
        <p:scale>
          <a:sx n="89" d="100"/>
          <a:sy n="89" d="100"/>
        </p:scale>
        <p:origin x="17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55" cy="49731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50245" y="1"/>
            <a:ext cx="2945955" cy="49731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1C101D0-A044-41BB-B400-5353B9ED0BC3}" type="datetimeFigureOut">
              <a:rPr lang="en-US"/>
              <a:pPr>
                <a:defRPr/>
              </a:pPr>
              <a:t>9/18/2023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063" y="4715482"/>
            <a:ext cx="5437550" cy="446600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7681"/>
            <a:ext cx="2945955" cy="49731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50245" y="9427681"/>
            <a:ext cx="2945955" cy="49731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42C447-AFFF-4B13-8313-E3E550567796}" type="slidenum">
              <a:rPr lang="en-US"/>
              <a:pPr>
                <a:defRPr/>
              </a:pPr>
              <a:t>‹#›</a:t>
            </a:fld>
            <a:endParaRPr lang="en-US" dirty="0"/>
          </a:p>
        </p:txBody>
      </p:sp>
    </p:spTree>
    <p:extLst>
      <p:ext uri="{BB962C8B-B14F-4D97-AF65-F5344CB8AC3E}">
        <p14:creationId xmlns:p14="http://schemas.microsoft.com/office/powerpoint/2010/main" val="580396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386199D8-BBF0-4D9B-8F82-455641E7A3B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500D7-93CE-4475-A283-771F91E06CAE}" type="slidenum">
              <a:rPr lang="en-US" smtClean="0"/>
              <a:pPr fontAlgn="base">
                <a:spcBef>
                  <a:spcPct val="0"/>
                </a:spcBef>
                <a:spcAft>
                  <a:spcPct val="0"/>
                </a:spcAft>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6670415-0F7B-4E7A-92B7-5359D063B8B0}" type="datetime1">
              <a:rPr lang="en-US" smtClean="0"/>
              <a:t>9/18/2023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5B3D0A-DA0A-490B-A737-22565E8163F8}" type="slidenum">
              <a:rPr lang="en-US"/>
              <a:pPr>
                <a:defRPr/>
              </a:pPr>
              <a:t>‹#›</a:t>
            </a:fld>
            <a:endParaRPr lang="en-US" dirty="0"/>
          </a:p>
        </p:txBody>
      </p:sp>
    </p:spTree>
    <p:extLst>
      <p:ext uri="{BB962C8B-B14F-4D97-AF65-F5344CB8AC3E}">
        <p14:creationId xmlns:p14="http://schemas.microsoft.com/office/powerpoint/2010/main" val="383810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A40E71-C320-488B-A59C-210D4DE73C64}" type="datetime1">
              <a:rPr lang="en-US" smtClean="0"/>
              <a:t>9/18/2023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6D833E-0BAE-43D0-996D-E2705FF5DF1B}" type="slidenum">
              <a:rPr lang="en-US"/>
              <a:pPr>
                <a:defRPr/>
              </a:pPr>
              <a:t>‹#›</a:t>
            </a:fld>
            <a:endParaRPr lang="en-US" dirty="0"/>
          </a:p>
        </p:txBody>
      </p:sp>
    </p:spTree>
    <p:extLst>
      <p:ext uri="{BB962C8B-B14F-4D97-AF65-F5344CB8AC3E}">
        <p14:creationId xmlns:p14="http://schemas.microsoft.com/office/powerpoint/2010/main" val="13610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1AC2CB-58DB-4BF4-A9F0-2A5D82B5D0B1}" type="datetime1">
              <a:rPr lang="en-US" smtClean="0"/>
              <a:t>9/18/2023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4454C8-9435-42A3-A34B-85E851129A6A}" type="slidenum">
              <a:rPr lang="en-US"/>
              <a:pPr>
                <a:defRPr/>
              </a:pPr>
              <a:t>‹#›</a:t>
            </a:fld>
            <a:endParaRPr lang="en-US" dirty="0"/>
          </a:p>
        </p:txBody>
      </p:sp>
    </p:spTree>
    <p:extLst>
      <p:ext uri="{BB962C8B-B14F-4D97-AF65-F5344CB8AC3E}">
        <p14:creationId xmlns:p14="http://schemas.microsoft.com/office/powerpoint/2010/main" val="22291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84EA4F-2E5E-4C51-B179-0DE0E6CDF606}" type="datetime1">
              <a:rPr lang="en-US" smtClean="0"/>
              <a:t>9/18/2023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57EFFA-4A7E-4313-BAF9-3E66995DBDAC}" type="slidenum">
              <a:rPr lang="en-US"/>
              <a:pPr>
                <a:defRPr/>
              </a:pPr>
              <a:t>‹#›</a:t>
            </a:fld>
            <a:endParaRPr lang="en-US" dirty="0"/>
          </a:p>
        </p:txBody>
      </p:sp>
    </p:spTree>
    <p:extLst>
      <p:ext uri="{BB962C8B-B14F-4D97-AF65-F5344CB8AC3E}">
        <p14:creationId xmlns:p14="http://schemas.microsoft.com/office/powerpoint/2010/main" val="338333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1C22889-39FD-461A-8AB5-D67B00203373}" type="datetime1">
              <a:rPr lang="en-US" smtClean="0"/>
              <a:t>9/18/2023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044EF2F-F5BE-47DB-9656-8FB16F733324}" type="slidenum">
              <a:rPr lang="en-US"/>
              <a:pPr>
                <a:defRPr/>
              </a:pPr>
              <a:t>‹#›</a:t>
            </a:fld>
            <a:endParaRPr lang="en-US" dirty="0"/>
          </a:p>
        </p:txBody>
      </p:sp>
    </p:spTree>
    <p:extLst>
      <p:ext uri="{BB962C8B-B14F-4D97-AF65-F5344CB8AC3E}">
        <p14:creationId xmlns:p14="http://schemas.microsoft.com/office/powerpoint/2010/main" val="136467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6DEA8FE-F3A9-4D56-B0D8-492E84A9562A}" type="datetime1">
              <a:rPr lang="en-US" smtClean="0"/>
              <a:t>9/18/2023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34FA68-E796-4A4D-A469-5BC4220E7E9F}" type="slidenum">
              <a:rPr lang="en-US"/>
              <a:pPr>
                <a:defRPr/>
              </a:pPr>
              <a:t>‹#›</a:t>
            </a:fld>
            <a:endParaRPr lang="en-US" dirty="0"/>
          </a:p>
        </p:txBody>
      </p:sp>
    </p:spTree>
    <p:extLst>
      <p:ext uri="{BB962C8B-B14F-4D97-AF65-F5344CB8AC3E}">
        <p14:creationId xmlns:p14="http://schemas.microsoft.com/office/powerpoint/2010/main" val="420061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2191C6-3E86-4AC4-AD30-538A6906930F}" type="datetime1">
              <a:rPr lang="en-US" smtClean="0"/>
              <a:t>9/18/2023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0F23114-6CFE-48C9-9436-590325693601}" type="slidenum">
              <a:rPr lang="en-US"/>
              <a:pPr>
                <a:defRPr/>
              </a:pPr>
              <a:t>‹#›</a:t>
            </a:fld>
            <a:endParaRPr lang="en-US" dirty="0"/>
          </a:p>
        </p:txBody>
      </p:sp>
    </p:spTree>
    <p:extLst>
      <p:ext uri="{BB962C8B-B14F-4D97-AF65-F5344CB8AC3E}">
        <p14:creationId xmlns:p14="http://schemas.microsoft.com/office/powerpoint/2010/main" val="355927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55024B-ABA2-498E-8CDB-CF569BAF6728}" type="datetime1">
              <a:rPr lang="en-US" smtClean="0"/>
              <a:t>9/18/2023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29E04B8-FE65-4661-AE62-1807B3CFC20A}" type="slidenum">
              <a:rPr lang="en-US"/>
              <a:pPr>
                <a:defRPr/>
              </a:pPr>
              <a:t>‹#›</a:t>
            </a:fld>
            <a:endParaRPr lang="en-US" dirty="0"/>
          </a:p>
        </p:txBody>
      </p:sp>
    </p:spTree>
    <p:extLst>
      <p:ext uri="{BB962C8B-B14F-4D97-AF65-F5344CB8AC3E}">
        <p14:creationId xmlns:p14="http://schemas.microsoft.com/office/powerpoint/2010/main" val="106896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553CA7-FD2D-4707-8FAD-E5E3D7BE5CB6}" type="datetime1">
              <a:rPr lang="en-US" smtClean="0"/>
              <a:t>9/18/2023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9F3BE83-10B8-4E5F-9E6A-3DBBFC7FE147}" type="slidenum">
              <a:rPr lang="en-US"/>
              <a:pPr>
                <a:defRPr/>
              </a:pPr>
              <a:t>‹#›</a:t>
            </a:fld>
            <a:endParaRPr lang="en-US" dirty="0"/>
          </a:p>
        </p:txBody>
      </p:sp>
    </p:spTree>
    <p:extLst>
      <p:ext uri="{BB962C8B-B14F-4D97-AF65-F5344CB8AC3E}">
        <p14:creationId xmlns:p14="http://schemas.microsoft.com/office/powerpoint/2010/main" val="10237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B30F76-B57C-4834-ABAE-C9D82AF2B8B5}" type="datetime1">
              <a:rPr lang="en-US" smtClean="0"/>
              <a:t>9/18/2023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7B145A-1ACB-4696-8DFC-2FCAEAAC3A09}" type="slidenum">
              <a:rPr lang="en-US"/>
              <a:pPr>
                <a:defRPr/>
              </a:pPr>
              <a:t>‹#›</a:t>
            </a:fld>
            <a:endParaRPr lang="en-US" dirty="0"/>
          </a:p>
        </p:txBody>
      </p:sp>
    </p:spTree>
    <p:extLst>
      <p:ext uri="{BB962C8B-B14F-4D97-AF65-F5344CB8AC3E}">
        <p14:creationId xmlns:p14="http://schemas.microsoft.com/office/powerpoint/2010/main" val="329932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9869DE-78C2-4983-91D2-AA7959200272}" type="datetime1">
              <a:rPr lang="en-US" smtClean="0"/>
              <a:t>9/18/2023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884B93-0B00-4E4C-9E74-55E80BD4C8F7}" type="slidenum">
              <a:rPr lang="en-US"/>
              <a:pPr>
                <a:defRPr/>
              </a:pPr>
              <a:t>‹#›</a:t>
            </a:fld>
            <a:endParaRPr lang="en-US" dirty="0"/>
          </a:p>
        </p:txBody>
      </p:sp>
    </p:spTree>
    <p:extLst>
      <p:ext uri="{BB962C8B-B14F-4D97-AF65-F5344CB8AC3E}">
        <p14:creationId xmlns:p14="http://schemas.microsoft.com/office/powerpoint/2010/main" val="291341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3B18B39-0059-4D51-BAAB-CF3EB2BABB04}" type="datetime1">
              <a:rPr lang="en-US" smtClean="0"/>
              <a:t>9/18/2023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65909C-881F-4CB1-A09F-27E9CFB420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summit-events.com/anti-ageing-skin-care-conference" TargetMode="External"/><Relationship Id="rId2" Type="http://schemas.openxmlformats.org/officeDocument/2006/relationships/hyperlink" Target="mailto:eventteam@summit-events.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242"/>
        </a:solidFill>
        <a:effectLst/>
      </p:bgPr>
    </p:bg>
    <p:spTree>
      <p:nvGrpSpPr>
        <p:cNvPr id="1" name=""/>
        <p:cNvGrpSpPr/>
        <p:nvPr/>
      </p:nvGrpSpPr>
      <p:grpSpPr>
        <a:xfrm>
          <a:off x="0" y="0"/>
          <a:ext cx="0" cy="0"/>
          <a:chOff x="0" y="0"/>
          <a:chExt cx="0" cy="0"/>
        </a:xfrm>
      </p:grpSpPr>
      <p:sp>
        <p:nvSpPr>
          <p:cNvPr id="2052" name="AutoShape 12" descr="data:image/jpeg;base64,/9j/4AAQSkZJRgABAQAAAQABAAD/2wCEAAkGBhQSERQUExQWFRUVGR4WFxgYFxUdGBcXFxwcHhwXHBwXHCceGh8jGhscIS8gIycpLCwsHB8xNTAqNSYsLCkBCQoKDgwOGg8PGiokHyQsLCwsLCwsLCwpLCwsLCkpLCwsLCwsLCwsLCwsLCwsLCwsKSwsLCwsLCwsLCwsLCwpLP/AABEIAMYA/gMBIgACEQEDEQH/xAAcAAABBQEBAQAAAAAAAAAAAAAFAAEDBAYCBwj/xABGEAACAQMDAgQEAwQHBQcFAQABAhEAAyEEEjEFQQYTIlEyYXGRI4GhFEKxwQckM1JictFDU4Lh8BUlkqLC0vFjdIOy4jT/xAAbAQACAwEBAQAAAAAAAAAAAAABAgADBAUGB//EAC4RAAICAQMCBQMEAgMAAAAAAAABAhEDEiExBFETIkFhcQWRoTKBwfCx4SNC0f/aAAwDAQACEQMRAD8ACNyaak/J+tNXrTy2oU0ppEUt1ERyFSmkaRqA1CFKaaaVGgah5pA01PQDqFSpU4qUDUKaVI04qUK5DU9NTzUoXUKkKVKaIuoRPz/WnmmmkKhNQ9IUppVKJqGrt7RWJxIkfSiPQOmi7clvgQbiM+r/AA/61Z8V2oa2wjIIgdgII/Q1ledeKsaNawPwXlf7AKlSpt0wACSWCwIjcxgAngcitDajuzPFOTpD00/OqXUQ5Fxd+xvKZlj0nepECW9RlZEEL8hVfotu4loIFyGJDE4gwT85msj6uClXobl0WTRd79v9hR7gUSTAHc1iev6E+e5BYqYbc3fcAYBOGxwK117RoP7V5PYH+QHH/XND+sa3Swlw3NxXC7QSdyYiSANoG3H55rD1PURyqqqvub+kwPC7u2/sZvV9HFtiheWgFVVWnPAbjaYz3+dUNQq7iFkD584x+vNWU6xc2MgMSDuMepzzk80b8I6RHS4zKHbcBkTAgx/18qxwgss9ENjZkyPFDVPc1DHJ+v8ArXNO/J+tNXp6PLOY9KmFdRTFTkMaRNOaaKgNQwpU8UoqB1CApTT0qgNQppE0opRUoGoVKnC08VAWczSp4p4qAsalTxXdqwWIA5JgfU0HSCreyIxSFdFa7sWtzKv94he3cgfzqN0rJFNujprQ2A99xBPygRj7/eoYor1XUJc3eWgW3bfZbiZKw/qY9yxE0K8/YRySSFAAJO5uF9gTzntms6m9Dk9n7/g2TxLxVCO624+z/Iau61LVmyLTN5q7i+CApePfBNCNb1P0tvLO5uJwCx9QYAH2+EYJqP8AaFJfJIVcQo9bhgCAS0N6T3j8xiqvTNHcVbqINq3YmD6htnMiOQcz8+KwPLDEqju+5044J5HeTZeiRM6sB61G0syud7BEVG2NNxYhuT/4cEmqlp2dVCh9qPvtu+MQoAAIDHKhpiMnmaL6K5bVLzsbdxli76nHY7bjT39LwSB7RnNYrqPipt82n4+GFhRjkhssfacCs886km5N2aYYXFpY0q9TT3ktoTu9TTJAA5bJ4wsn3igo8Tu+oSwi+UpuC23BeSdvPAz7fer9zRLctWrpz5lpXjtvyGbaMSWE0G1nQ71zVu1pTG5bm44UEwxye89h7VRNNJNF8Gm6Zb0vTjuDXCWYHPyI5x96y+r0xUXF/wB28feR/wCkV6gemqzs0EAsWj2kzH61H1bofm2L1tQAzAMpj99WBk98ru/SmyY7jaFhlqVM8pt4I/6+tHfC9wJdcPu27Y9JIyCP5UW1XRNLpj/WLgZx+4vuP8IntHJqnrPFSKB5NhVU8lokkSOFwOKoitDsvk9aaRqWGT9aaKkZaYLXrEeKbOYroCn208UQWcxSiuwKfbUBqONtNtqXbXFy+qAFtxlgoCiWJPYdp+tLKSitT4GhF5JKMeWd3NOVCkj4huHBxkdvpUcUa67atHa9kbQFFtrZADoyjkjuCO/vQmKrwz8SCkW9TDwsjgR08V3FKKtM9nGyltrvbT7agLI9tLbXcU+2oTURhau6bTmFgwxZSDgiAwJ+h7VVYHEQM5JE4+Q706XBb2gAhVIIUAwAGUCI+ZUVj6lSmtKdL1f8I630+ePE9clqk/0penu/4/jZjOuTUD3wLgTEkE/PAJjHsFJP5DvVjUli3oUMGdoYEiNj8Edxgz2IIiqLXbKOttyGuMx2WrY4Lkk/JRJPJqjN1qW0UXYPp7T1Tf7LkI6Gy11/KVxtLMWAGHVEJQhyAwMkmAPl2qj0/C+UpVFaWl5D3H3KQFEyrAZUn1GDiDU3SOtPcW5qLCIVsRuRpG5GBVvVzIBnisR1rV3m2l3PpjaAICngwFj71zp55NtvdnVx4ElUdkbPW9St2WZYL3RJIMgTHcxOfeM0J0Gvu6qzfdiq+Wbe1QPQFuEgnbPqMgZNENLpA1jTsFEvaSeJO0Ffr+7VroHh97QuBtpF1VUjMDaQwP1maWt0NcUnfJjvEVkgrkndaYE++1ye2OI4oH0/S+ZeRCY3sFnmJMTXs9voCXUu2yoO+1cUYA2ttLKccepQfvXnup6TpdGwL3/NuoQdtuI3CDGPaOSaryQqRZjncTbaDpHl2ktkkrbBAJgGJJyR8yaHdS8U6fT4y7cgIuOf7xxz7TVNde+ttC9hPxTbKyWAG0MpAbAJJOY9qEdf0Xpt5JK71JMExIYAz/mq+Umo3EojFOVSe4Vvdd1F0J5YFtXUMCMkSSCM9wR2ihHU7l229j8VoJYNDRkmC2O8NRTpTj9mtEkDY1y2SfnDgfq2Iqn4ht+ZZJAMqQROPi9J+fMc0JLVjv1Gj5Z6a2MobRkgjIkH6j/nUqabckASQ0/cZ4HuP1rvVH8QntcAf6FhJ/WabT3Npke0fr/yrKaz0grk022pGGaaK9ceCbOYpRXe2nioLZxFKKk21zcYKCxmAJMCTHyHeo3QVbdI7Nk7QexJj8uf40Q8MWXa8x8oG3bjc1zd8X+AAEiP7xgYqh4m6jat2La2w9u4EhldQLjM7TKrOSFPJgRGag8O65rahyHY7ZZ7Tsbtl5j1S5DSsHgRBEVxep6xTjpj6/1Ho+k6B45uUvavmlf24NJ4q0wO26WO9jtIYCSoEiGXDQZHvkTWeijd/qAvadiSLoDbg6EgoxIB3o3Yj24M0HK1s6HJqx12Od9UxuGbVWzIyKUV3tp9tbjl6iOKcCuttWE0x8tm7BgMMvseVnd7ZillJKrHhFzuvRWVdtcXLgWe8QDHYsYE+wmftS1dzbswxHmJIUSSoMsPaCBGfeq2t1zeSWuei0gXcFALMVJiTGMmIA/OsnUdV4T0rk6PR9Esy1ye3sWNlwt6IMNP+Fl28knIIYzjECpulau1Zv2nvXF2o0MYPl2w8jO0QAWPJnjmaD+KReKAFtqNtIVZBhlVoORI9UUV6h0oWj1YADabSbYKnAKk4BMCSPbIrk5ck5t6md/DihjSUVQG6P1dNRq2t25i4lxndh8TIrMIklo3AcngARVXp+mYdQsbyW23lAJESspwAIj1GofB1kJrkG7aSl1ZkCCbbRk45x+daC3pNl1Lj3Am11YBtxuORBhV5iV5MDNVbyj7lu0JV7FnwfolXSa62CGJ80zDDChTEMJ7H2zNZ+1pUuaixbZQwZxKnuMnjmjWi6rDXW06MyoXuXk3bd4n8RO/AnBJmsb1PrYZ/wAC35STCky10Kzf3z8OD+7SypNDQtpnoGo6pY052AbnBjaoiD7ZGPyFCNL4jv6hbxAFoW0Dqqky3qAO54mM/uxUtrRAWrTx6mtWyT3lZXJ/4ao+HWi7eWCQbN1TEAmBJjEfu1c5PbsUxgt+6KPUjdHlNvYMWcSsr6igC/U85MnnNYma9G1zAopgAI6sO55iST8vYV5/qrO13XjaxH2MVTmVSL8LuJtvBl4fsl9YLQbVyAQIyyTkccfen62C9tiQoghgBPfBkk+rkDtXPgrSlNNdvFh5ZDWmEOY9SMG9Pt/1FTXerW94C/iEEkKYFs7QTtO2d3E5PMVbFrRpZVJf8loi8MsDZvof71p0x+9JUqCAclT+lXdVpTBRoUN6SWYA+ojITLEjmDiqmn6ze1Di3uCBgdqWxtAbaSsnk5HExTaTpwneSWIhpP8AoOKOO2tMRZ0nqexU8S9AS0to233hQUbKkhg24fDgYYY+VB9o5H8uKm8jaNRb4Ntgw+gbaefkyn8qFXr5BgEY+YrM3uao3R6swpBakYZpq9afPrOAtPFdCkRUBZzFXOj6a4+oQKoKiSxOZxhQvc9+cCh+t1Hl2y+1miB6RPJxPt9cxVPw1cUk7Ltl7tyWNu9IBAb0m3d/vSp9hnAkVzOu6nQvDXJ2/pfSa340uFx8lPxer3tXeuXlX8MbSLQb4FJzPORA7e3atP0ro7bldVOnvCF9JB9KxtDKuCIAypU+80GbTJ59tLSMFe4QxKMYBYKZdjiQWiZPyFbLU9RFpDvQm2x9beS7ou0+nzPKIdRnDCYPNcVnpUCuo2SW33rAZlj8XTyJH+NVAPHtVC2PSvPA+Kd35z3o34j0ytsVbjCPW0SSTbEyCwypJUE4MUJIrrfTI7SZ5/61NXCPyyMilFd7aW35ge5JAH1JOBXXPPp3wK1ZLEAAkkwIBOT2xRy900WbN4ArsRGeGUBgVYlm3ZMH0dzEfM0N6H1dP2r8JGcIpBa3G2VBj1OwUneZxJgCKteJtZ/Ur6CzdQsnlglBADELBYMcEEfeuH1PUPI1S2R6zoujWCLUnvJb+xmNR1pBa8y0vmyCZzsUrGDwe4+9AvGfmLbQNc3K4B2rhfg3djHJ/Sj1npJXSizchcuzsD/vCuBPBwKEeJNRYtiyp3O1vKpyNqwIcNwCBExMVmm3LzSNuOMYVGC4/wAGh61oXuMqKAdqp7AKvlp6mJ4j3rrW6myratt2y1qgdz7SRbnK/CIy4EnIz71T63p2tkqzFtpgDsPSDx9aL9U0Qtr1LC5txyPh3pH5UGufgkXsvkx3hW8p1SWk3E3pDsy7Y2qWhADuWSPiJ47VYJZLnqbfFwRAUQPSYgfOq/hVY6jp45LMBAnPltRS/ort14VdzCPhAAGBkxxx3oJXAsk6n+wR6Votmq1yYAdr22CDIKvnHGfevL9QsBD8gT+Rr1a7rbdvU3bqssOzHaTMBlIYnZIHJOTXl3VlCXHRWDorEI44Zcwce47UMj4Di3bPQfLDWLEGTsZY5grceMCTwf0qPRaTybnml0BIbbaMm428EQVUyPip01TapFu5tqfRsUmPSFI9o+I9qH2ALept9vUhPbEiZjmmf6V2Ko/qfcsjV20MkblQFikqT6R/dyCQc+ph9Kxvi68r6u86LsDlX2+xdVJ4+ZNb7VaHab9sAxNwDHvME1gPE6/iI3962v3Ulf5UudVQ+B3Za8HPuvW0Zm2FwNs+n8QFMjj2z9K0bdMS06wqiH2nA7mP51jOgXit5YEkkbQAZLBgQBHzFega3XrduXSl0EBiYVdrQY+KRu/hxRwO9gZ9tzNaO/5V5G48u4DHyUwRn860mpti27ploJEAfPHMdorOdYUC6/ac+2HA7c81q7uqDhHAYs1tCyhWLBtsGcQOJyafC9MmhM3mimkZLqthhfYgf2lsqQYmSpXt/iUH61kjXo2p6S164kza2ZztZmyDG0HEfP3rK9R8Nul64pNtQrso3OqkjkECZiCKoyx8zaNGKXlSfJ6cVzTRUrLTBa9UfPGR7afbXe2nCVAWBOv6csbfO0SW9UKfYETBPzqxY0Vy0tpWO6WtmCFK21gs0DJkbcd5NceIriKq72MGJUFOAZmH57D05z2oTe62NVqLrW1L29nlrubYqk83GVfiECApI+deb6uWrNKu57f6fBx6aCfa/vuGOn6rfrFZFBFtCxFty8wp5QYB3MPdicn2rQNZN3yjbUvsiGt6lrOotbokqD6HXgsjZx3oH4P6dtuKfMILsttAkLtafSYIgjcR27HOJrSX9HcbNywL4H+005JZf8RX+0X8gKyt0bluLqWokvjO0Ant63mfcE7PtQnbVuzct7z5d28zQFNu5tOFmcRuBX5k4Jmptqtyv5rjj5cd/lXV6LPHHCn3OD9T6HJnya4tcVQOK1Hq7DNbYKVBIiX+AAkAlp7QaJDSDkEH64P64/WpbOsa5buWxBSANx7ZBx27RWzP1MVB0+TndJ0OTxVrVVv7bFW0b2mv2NO1rZbYhGuSGF5Y9RQW8EE/mI4FBOt9QOnFo2tt4OzGWcsp2AHEY5MfLFU+n686fVW7pdWty1zbbIN3zHRjOfSgUwIke8GrfWba3hprq2haL+bbNoQT+G4IY7RBneePauFueuSXCKnVLE6zSl3Zj5vBPp4B/QjE1mvEdgefjsqzHeR+ufrzWw6xb/rSNjarsRJgkHcBtXlsZMDgVnOsXUt6lGgXPh3W4hRGAD9QQaunVP8AYpxvdfDNd4j0r3NQ6KC5V+AOBHJjj61Y1V62TqVDIi6lWUFmA2yQy/4ZJWI3d6HdXtMp2sxPriOFgdtq4+9X+odLVU6gGTHkwJGBDLBAOBHyqO7fwLHhfJhfDOtD6pJSXf02zOEf39yNoOPnRbUam8yuLmFBICqYU7f8KwIoZ4bQL1DSx/vl/wDij/VQNsicsTmO/bAqtLyNlsmtaXcKaHQKutTEDcsDG2GUYj6HivLup6YJcuLxtdh7DDH+VeutcI1FljwVstOANuxeTGa8t8TgLq9QO/mtE9wZggzTZOIsGJ+aRsfC92dEvOHH62x/7f0ql1XFwMPYHE9j/wAqs+F08vQr5jKouEMs75BTeIgD1GDwK51V6zMuty6eBt9Cfq245Pt+VHZ46YvGW0Ges6f8ZyXZlmRuJgbgD3Md6868S2oW0drADeASIBG4HB7xurcajUs20+WvqUMDBcgEQBuuYGBERFAPGHUWay1tkSLd4ANmfUjZjgTtHFDLvFEw7SaMQrxV/pPUzbvLcYuRw+1vUVIgiTVACjPSvDV2/b3oAE3bNxYAbh8hLcH2rPFNvY1SaS3NBZ8T7VDWLaS0klyzODgQePqMxVmxfvX0DtdYAllIAAXG2IC/InmaFajw1+z2wd+9mYK0DERIjue9FvC5/DvJmVKXBGTmVI+mV/StCtSqRmenTqiQ6zp5t2brIzTAyCQYDCciO1ZDqQMqSZJUAkzkqSvP0A+9ejXbIKshPxArznOKwGutE2hHKPBEDAYcY9ip+9TPFJqidPJyTs9ZF5e5A+U5zxUotUC0YWy34W1xlyzn1Ekxtgqe/tnB7RWlsKxHqC+8hpB/Sut0/UOe0vweY6roI494/khFqmulUUsxCqBJJ4HzNXhZqDqSxZuHHwkCeJOB/GtE8lRbMuPp9UlE838Tai5dk5dMBTsKr6hggGWJj503hzSKtje7FQbhmBLR6VAjvkn9ak8Ssws7jDBktgMIgY298ySp4qx03rPl6VLC2zcY7N7furtZmABxuY78iewFebbbZ7dLSqRqej+U2q0YVGW5almcuDbYEXCIWJUgqDzxHc0f1/SiStxrjW/Kxh4E4yYOTiJE8msp1LWmzba+hFthuIRih42LtHzMyxzABirGp6mHbcd19yZJ4QFj7nkTPANCWJyaqVBjlUYu42G7nXbjsGR3lZAYMZHuN59RHy4p+nOVuKzvtE+oyYg87j3+9ZlOrXzuVQi+sruAJzgQAcCPc0Mv6kp+M++4ZGGJ9SzBWfhAJHYHirlBJGe23uzcdb63aus6WrW8AnY6lgxE9xMR7An8hWd6l0RiPMZiRHqtAkidygM0cgKTAI7UM1PVNS+9AVsgFAFTDHfGN3xHB7CubdraLgVjDQNzEiTBiZgntFDTQ92EBo1tXWQqwUWwFIRtu4oDA/M8qI+dWLtwi1omUncTdMnJzeKd+8COaoDRGSQG9AggjaD6lESwk/P+dFUtgf8AZ6/uhdxicA3mYnie9SVoMaYJOlVdXbjstzv2h4kk/OKDdSsj9pIgfEg7R+7Ru9IvKxiNpXLDdLA52n1ED6UN1ht/tKm45bc4OxAZBMBVZtwUQ0EjmrJcfuV4+U/YP+IGPnNMSLpHfs1EtUNx1iAm4blt0txubcQwaAePhFCr+suqx+FWZ9pYAsxM87nnMmrN/T3EGrZbtxLlhC6sCCSVIEHfIIgnEUXy/gRcRXuZXoeiuHVWru0ottvNDXFYBtsekDBJPyo5rL6Z3o7j2PoWT85LH6Gsh0O1/X9NuJb8ZFyZ5I4mtx4j0oRFMRuLEmIki46yffAquL8rLZLzKyP9odyo221UhSBtLekxAlu0e0VlPFPX9QmpdCLaPaAtFkUHcE+EguCRg9jWxxs07SP7FMSJBBYZHPasV/SQgHUdR7blb7qKM/0poGLebTCfg12vWrxuOzwA0MxMEXBwDgc1a6xwv1P8KH/0d3JW6B3t3MfTY3bPaiXXFlAewbtjkEUY74mCW2VBGwhOn0zAE+gqY91dgP0rN+J0G3UYmVtuDOAVYKf/ACsaP9Lt7tLaMTD3EPtyrDjA+Kg3X7UsyjM2HmMxAJ7cfD3qT3woEHWVo8/mvQPAV+dNfQAHbcR8zw4KyI+aj71gBWw8C3ily4hA/GsyJcKPQ4MyVPscVRjdSTNGVXBoO9bsTZfjEGAsDB+/BNB/CNz+tBDxdV0iO+3cP1UUZ190kFPMshW9JhmZoODEAZiYxyBQ7SNorLqy3rruDKld3PAghABWjK05KSM+K1BxZorRxgfPFYvWkWtTdU8Tx9iOP8zUcvXBcwbN54P+0utz9FJXn5Cla6ta0yBXTytxLKq+rGASTPM9qOSWtdgYo+G+5b8O9O824seXcCD1qQAACTO0MDDA43N9BXoGn0g2CJ4/e+L6Gsz0rXraYpbts1yfSCqkgMedtoREzJuNIxitXoNQ7LNwbTxBABPzMEx9JqzB5eDNmSlycNpfkaGdVuhdqETPqP0UE/xEx3FGdZrktJuY/ID3bsPzPesP1brDm01x2BZLbAQNoLOQqgD6N/Onz5mo6RMHTx1qRj/EtzcmmEBt0pBLRIbmAeYfmiVtQ91FDBWuOwWOQFIRYyewJ/Wg+/fdtDtbuu/vhEUmI5E2z9qLdE0pt3QwAZlG6MhZYMeeQQM/nWGPJ058F7q3SkFm4W9TFVyxPNxjmO5C5+9WXvszwiEAuAC/pHoT2+LAzUWsS63lh2ENdtoVVcQqzJnOBUw16tcUblljdgAyd1xwiCF4kVft8FG79yr0y5bCzc3+ZvcRbUE7uYJaAozyZ471T6gzXEQDcqm6ltbZ2mIJYkkATkE+2ateQJJPeScmASw/kx71Fq9Dvt6e2BLFyWAmfTbQD65aPtSN7Dx/Ud6UIrMxIg3gYyzAAKOOTJWeajbqyqLnxs0jheYUgyd3pz9cUQ6r0vy7z2/Spt8BY9OwEEwP8pz9ar6bTj1II9bBWkZYNtHf3/OlTbHaSO31zG64tWyVuQZuYiX3AAAKcERJBmrZvsf2VCxCtp13r2O7cSI/L9KhVYQ7mMSo5C4LPgRH933qe0349n2XTIZ9vwrh5+pA/Oo/7+AJ2n/e4ItaaNQ2wSfIOBkknav1NDbSg6y3jJ1CT9TcFXNVpXuNdYow32gqkggEh0JExiACaH9P07W9XaDFUNthdMn07U9cY4kDjnNNJ/YGOvwanrFybqnObncR++KLdUfdb6gdoU+W5IBJyHX3rLajxNpWbe1xmCtuAtW395gm58xVzQ+KEvea90Xl07qwuNCEOH59KCRBzNFyTbfdCKDSj7MyHR7ka/TTEC9bn/xLXpPizREaXSMoLFjdXuSQt0sD84U15R0jrAs3vMZPMhWAHzIgNkHg16X1bW6i50/Q7Lnlxad2hFEsVRxEg4hjkYrPq3S/vDNEly/7yMi/hWMNuW1DDY/IdyPl8JHesj/SVbJ1IvwVS8o2gxum2ArAgcZzVDoqtq3PnXLjLIB9ZGWViPlyvtXPjS44vLbLuyKoZQxnbu+KJ9yKslJuHwJGKjkfdhn+j+wotXbxcqU3JtChpW4kEkSCfyopqrtuJcXrtvkqRbRT2Ex6jBNZbwIgbUKCOW2j5blf+cVr+rD8F8T6Z+xBpsauLoTK6mr9SqnU7RtFl0620RgsEs53XI7SAZxmam6f1rydm20GW8xQ7fRtxtM5bdO6KF6KG0OuH9wW7gzkQ8Hn5RUDdRmypzttOhGTMZ5PfKUE9rGcdzFER8qLdBfffso2QZtj5b9wifq1UeqW9t64vs7D/wAxptBfKXEf+4yt9iDVCL3ujbjpFtNreokMDlmPBnuazmvTZcuCPhYjk8zic/nW56prLKM4a5aEkkAsODnj86xXX7im+7KQVfawI4Mr2/4hWrMo0qM2Fyt6jb29Uh2x++quJIzvEn6+rdQjxfpC9tGXlWj3ww//AJqHR9VFvTad2nAezhNx/DaRncI9LCiovG4g3LtmCA0A8YMdppozUo0VuLjKw74L6LcsGbqMGf1KQTtcNJhxMC4vznBEE1svyri5qwrEFLn1FslT8gRVm0wIB9/cEH7VdGoqkUSi5O2Zbxz1X9nsblUF5GyQCNzekSCCMTP5Csd1AboQsdqwbp3DEZBaAWMkyYiTRv8ApD1JbU2bCjJZWPB+ETEd8xWV1jlbN1/N802Y3pIVBuYJDBAJ74ntWXK9UrNeKOmNFYWUt3VVXDjy1ljCFPMVgyMD8LSTgSY7VdbrgU3X5nfCgNyRsQTEnj2ETUlrTLedEtiPSrucA5UEBj75P0BoXo3up5x2+iVUFzAwS+WBBG4KcjmRSJtFjSlyXOl9ZOqvKlwblVnvGV2iAkRE5479hWj6IgR7cBZVEJAgcFrhGP8AKK86sX5BA8u2NhmQW3zmJOZ7flRrpCXtKRLLsb0xuEFriAA7lmQA579qKl3I49gm+ruEQZGAY2gQp4Oefr8qMaO46W9OxJLhb1wHnaWuW0XniNn6VSuM3nIrEiXVCBtygVIEAT37VPrrmx7BbawS0BLnH4t27BnGTI+woppNX3F5TrsS6/UA3HLXLclSNxcE7zMhokgyx5FULWpuEkWwhK3NyGGJJBWSPUFiV7io9ReE3SWhkYj0rlQXPxAySSNuRxNW+lIBd05JIEMYmFOG57cg0ljHD3bi7mDhVKj4UQSYdhjaf+jUutvMj3QrFdunQEr8U27SEQRx6iZoJYNs6RQ54uqRvbkC2ciWOM1d1evQHVtvtn8HALKQzRZAAAOeTwamrcijtQMW40ahi7FotQxMkb7gBicDAPFZ3qNzc2SzfNjJgT/Ki3/bGwXmV0BY2hwrAiHJgNPBigdy4J/j96LaY0VTNBd0yroXaBuNu0e3+GY/1ojprX/dhMf7Fj292qgvUrT6c2GuhZS1G4vtlVG5cAxkcd66t9asjQ+Tum55ZSArfFnvEU8Wl9ilp/kyhGa9QuX0Gi07hhDWUWScblsqhUQCZkcV5ra6ZdYrttXG3CVhGO5QYLCBkdpFaz9pe30yyrWbmLlwGUIjaFbcJHAyCe0VVGrsvmrjQE8PR5d0ltu1rTTDHhmEekT3rnxdfD3UYGfw1EweQTPNW+kKj6e6qptI8vzLhYkH14hPqOaodY0h9JENtX1EDb3ng/KjvpB/2sseCbkaq0f/AKlv9Xj+dbLq2sSLlolQwBWJHMHjOayHhPp585Wc+WBFwMVkHYynsRFaDq3T/MuNcSNzljy4Ubif8XGe47U2OTin7iZIqTRz03Taixa1TFWts2nLo3oM+WyuRGf3SeR70AHV7t1LguuWGyc8AhhkbQAMYraWtgTbuxsKQiGIdNjSHbMiTAIgnFAr3RBukJFoj1Qi7yO4BApafA2pMy/iBw19nAgOFf8ANlBP2M0OBrU+KelbbttV3BBYDAFgSBLg5gd1OKEXOmbRPOAeed0xwKSixMKdYuPca04DFbli2SQD8SjYxEKf3kND9XbYW7e4EEbl9QI+E7hz8jRrw1ZN3TxtkKSs7m75/vj39qI6Do/lMWFtWJAB3QR+W6YzTJNiOVAfpQ36O4gZQ9q8l5ASmdwKtG8gHgH8qt2deBgvaSQCwPkmXzJw5288cUZm+RG22o5xtxH5H3qhqOnPc5KmIz98YWrFcSt1Lk9N6d1d98XFB5IAVpj3gnPb9alXrSKdrhgTwPhGcd/nQRQbSLdVjdh4xhi0yFAYyyweIj3oHretkvhrzIsSXYlpQQFkd4B+ZAk0fGar/IrxDXtUdT1LdtIW2XInkKzekyvfakgGs4uvs3LepNtWVLri4ys67othnLSqyAWKiOATRDV3fKt6q8PRuUIgJJ9T4wCIOS+eRQCx002rN4EMHuFLCyrAkP8AiGAR32qBn3Peq3vwWpUtw/4butlSyK7ozgs4JQbSdx+S+mfoazvXL9w796uLe+R6QFLgQJMnsDgVfOiuelouMfLJQgMQSQxJEfugbVNQeJrwTTWrCh1hpIfn0qMiMAbnOBUarkK52MxbumZEz8quaK8yvlN8Z2kH8yIGDA+KKp2Ek8x9/wCVa7wP1JdNq0u6gG5bEgLtVmaGC7RuIxDcUljsJdF1mkZUYm9aKFiLZUsD/wAZicR3wRVtB5qgpJJNizsJnYtvk7mjdJM+kQvGaBeJPFAvay/etoEtO0W042qoAHpU7ckA0Z6R03+sacsoBZ1bO7cuwpjBgjM1Zsytqil18Il6410Da2oHeZtAk/uNMGM8VVLaE3VIUhdr71KXdu9kXZtGWiSxjHfIBBqxqrDNAVQJXeYdoUETg9+33rvxBqrSPc8wboNkFeZC2zyCR370GvUClwiC1qdAsfhiD3e00wLe3GDJLgN7evseODr9IqgxbAIJE6cyVLHdaBI5K7IeTEvlcVS0uoFx7ZQhMlQAqZO0+qGEGZggRVXwz08ai8qOxKwSVDQSEghJPAM/xpbLEEr/AFvSLeW5btjC3ZXywFLwFt8g4IXcZGCT713qtdoX2QrqLbISnlCboQMAARgBye+frWe1qgX3tq0ILjAT2Exz9BE0uobBtZGaeILKdo7QRkUuoNGmXxBYW4rK1y2guG49nyh6mf1byVZfgJKgCDCiIk1Q0fXkU3ZU3Dcub1YrckDy7i7hNzdMsPiLYrOs4mQxJ9yIz9Z/Wkm527bj7wB+dHUSjX6jxUguKw8+d4co2PJUWyvlW4OVJIPAwq4mrFvrFv8AYLRuLcCgvp3IC7puWfiBZs9jBjvWN1unuKAXIMnmQT9+e1FJ/wC6j/8Adj9bJ/0oaiUWPDsC3rAJC7bbKWgGBdWJ7TDVzq/gPEFTGRn5jOaqeH3PlazP+wn8xdtUIu3CTkz+tPGbiqBW5rfC95Rct7mUSjD1MojAiZOKPW/ENpx6MwYk7Bke0nIrzLdOe9WXsFgCongHjmh4jFcE3Z6Zd6tb28wOJlIn2mYmqtzrdvI3LnH9omKxB6eSvoBj0kCfSTHqOTg1G/S7uIHaOe9DxH3J4SNR4j6jZc2dt1GhHQkHj1AgH6gn9azzagQvqWYAOfYj+U1Sv9PuIpZhjHeqU0ddjKNGh8OeIBpw6ld24gg7oAwQeAZkfwo2ni1SY9GePU3/ALaxmjs7mAz+UT+sDtRK5o342yv+IqD9gYoKT7gcU2HtV4tHACA95Zj/AOmqNzxc3C+WB/xmgL9McHj9R/rXH7ERyD+Uf60NbJpij0VOlFb+2+UK2k3lQ6goLkwVD7TvhJjJ45q91Dpemsg7rl0uVkKSYJI9JJAiIJ+eazZRrmoBuIykkM+BAAERzKkBD6T7GiXUkC6J3uDdcuQBuMRv9hxhADmcz701LYSSd7hI9As6qwllTDIu+bRUMzdnuFskDtORQ7W+FrrKLbXAXS5IZyzEyigZXcIBiByI+dXOk6lrOiDYLbS0Yy7fCI57qKvajWsmne6bS70QsIJADREeknvjBotVwMpK9/8Az+GSdO6Xd0+221xbSuUQtvQ7LYMscHcAxC4AM7e2ayH9LVyydWnkGV8qTmRJdsg955PHYdqisdWe/qDdQFNkAxbJCgIQd3qnGYj6kUF8W6kvqXmPTCCJIAUdpAj6R70JebcMXXlKOmsAKryAZPxZEKB98mtV0Dq409i8txrVxLyIqGVL2iXBYxBYEKhkDiViszbustqMgOGUYwcqSAfeTUF7UY2iQAxMSIE+3zgUqG5NdpPCrIrNduC1vtA8owCMNwkqSPhSCDma1dt7Gka0dQy3INxVYbdwuBgUuQIIEop9PM5mvO+gdTFtm81mRbiH1DfuJIIG0Lgz88YrXaBrN/SXLrWlZmP4PmXLhKEHa0cLBWW7xx86KYNlu7K+h6o1lCGsq2CEhAy7kIXepU4Kk9+c8UO8XakOWvpsG64o2oykfhi4u9tplZG0AHJgzGJe4fODJattIUhVScFiHZTB4Mc0H1fTmBl7NxFImCtyQBjM0EkkLE76PLgHa+2wruxRSSBshScECW7nH0qn0kbbuc+k8Z/64prThSylSO0NuwM+0HmOZ5FLoqzcJ9lPPzIFNHdjvgr9QsFLjqSCQx4mD8xOe9Q6gLuO0yvaam6rbC3riqQVDEAg4icfpVOaVhO0tE8Zq3pFezcW5sB2ENDCVMe4niqa11aaGBPYz+tAhc6gXAXeFHmBbg27cAbl4HBwcGrtt/8Auy4PbVIfvauf6VZ8aupa3tCwAygqB6hghiRySG5PeaoWHJ0N0dhftGMclLomee1FqtgXZP4ZtAjUifi01z8tpRp/T9KHdX0PlXCgYOvKsBAZTwQDRnwBZL6pkCeYXs3VFuY8w7CQkj3iKH9f0zWzaRo3BNxAIMbiSM/Tt2qEBNTLcG0gzMiM4jMz+lQ0hQCaOz122VBuT5npVoQQUtgBSIIgxzjNVb2s2pgTu4OZEQffuDBFBwKstqvw9sDkfX8j2oUQNazqGnuaVkUObwcMrNH9mAZVoGT3ms41d2G9X1BH3BqM1KIdW7hUggwRVr/tO5j1mqcUhRIXtXqGDYcwQCMnuKi/af8AE1dasSqEcRt+3/zVSogUep9P6RuO8DTKbtoBFtXNxYsYkhQYaCSxaPvXXiPR3lRLbWmAmdykkMQOAO8fWtZZlD6PRn90Afwipn6sE9d1Q8SBEbwDyAJgz9KtjXBQ227MLa6srqqFdpDrj1BgtuTlXg5O3uaLdY6in7LcCmHKhQCAGDXCFGDmc9q66j1HQaq4A+4AKQUKbG3EiGIfBAiIX3rIeLddbRVSxddhukqwcAbMyA8nmOGijJNICVsLL0caQrf8wJDEsApjy0ED0E+okkAweJjvXnet1RuXHc8uxY/VjP8AOubuoLABmJjiSTE+0moTVTL4xosrqztVTBUfT3mo3uSTwJM8cfL5VHuxTTQGDNjpO60LgYGCdwWSyoCAWIiFAmZkjIr13pXRPLtBbdxXX4gSNpIbIkLjgjsK8T0urK+8ZwCRyIn7USbxGxAmWjuzEnGM4p4pepXOLZ6l0i+b5uuoLQwSVgkACQD75J+9Q+IGiw4beC0LkOpAZgCccgTmsB0bxfctN6UleSEkMfzz/CvQei+K9ZqFC2NJPvcvXVCz84Wg4RbuiKU4qk9iW/oQxBDbts/EVuTPb1RP51gLmn/r+oWAIYKQq7V7Y2g4redf1WptKGvJpLQkZRkYn3H4iBW+m4RWW0Wo0g1Dai7duqtxw8CwrD0tJE27rQJx708dmKrd27D13wNo2J/AT/8AHeur+jEj9ar3/wCjHSEYF5P+NSB91rTnxHor/wD/AJnF1v7jXLSN9AL8E/ehOu6ybJ/F0d+0vZgWA+6+g/kaWvYG69TyvxF0y3p9Q1u1c81AFO708kAkekxg0LUSfzr1HU9U6bqCTcZQ8c3FRiYECWAk/eufA/TLb6RH2WGZmafMty2COGHb2xQLNVIex/Rdujz7jtslQFAWVnBzO36VbueBbC2nsrbukOUYhbibiULAH8SAAN+R9KOG5dXhFOZ9GoZfsLix+tcN1K8rB/2e+doIy1txBIOPLM9hyKmzK7ZnPCfQLdjU2dTYN8EFtvmICoMOIJTEhhxOaXWvA9zXXDfa4ltySGAtMqsASQ6rMqCrcHOKKdM6lbtWraXCyFG3MWtXlBO4mMr7Hk0TTrlhvhvK0+2T9uf0qEcmect/RfeLMLd6w+w7WG5wQeYMpgx86gvf0ZaxeFtv/luL/wCqDXpHRCW1OrKSQzIwwQCTbUGJA7ijo0twc4HsaiQdbPDLvgXWrzpnP+WG/gaHazo1+1/aWbif5kYD7xFfQFyw/O2fmKz2mk63VI4LLttMFYmBKwYHaYqURZDxKaVe+HR2v91bA/yJ/IVUv9H07KQLFkSCB+GsgkfTmaFB8T2PEFODj/lTVu+q9MtP0tdQLaC6Nm5wIJztIgY9u1LwZ4a0uq0zNcV96uVJViMEArgyPepQ+pVZihe9Eexmoy3yH616Td/ox05+C9dX/MqN/CKz/W/Ba6Z1VtSvrBILWyMKQDwSO9SgKaZ6dd3DMgd+Kx3XPGDKSj2EdZj42Bx3wMc0qVESJheqa1br7lUqPYuX/U1XOrbbEmOKalQZciEmlSpUCDUqVKoQ7RoPE1N+1eyqPymlSpk6RBm1bHvH0x/Cuk6hcHDsPozD+BpUqlsgl1ZJlwH+TFoP1gz+tWrGpDtAUWySBChtv57mJpUqJAtotVasMbWosLfDZDBiHUEe5BrbdB8Olk36W9csg/u73XP+ayVXt3Q01KkfIjLn7RftKfOuFgs71Is3d08ep7KtxisP1zxQFfbYUW4ncRbtKT8hExSpU0WwUmzW/wBGvUG1Vq6pZi6MGJYggqy4AgYjacfOtPc05EcUqVK+4KIxfI4J+5qG9Zt3Pjto/wDmRTSpUtkooXvDunORbKHt5dy4v6AxUadJYYt6vUp7Bijj/wAwmlSpk2KyLUdD1pbemqUiOCLlsxPH4TR+cVQu+Ibuiuteu2luM4VWIv3GkJ8PxIOJ96VKmQ3Je0P9Jdm/gWXVj9Cv/wCwNF7fV1ME2hHyaP0IP8aelVliSgkZXTaGelatCANgdxknBi4o45HFDf6L7xm+kkD0Nz3kimpVWWNbM3d2xuGS31DMp/Q1nvFHh4X7ag3LnpfG4qwyDPKz2HelSqwoTP/Z"/>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latin typeface="Arial" charset="0"/>
            </a:endParaRPr>
          </a:p>
        </p:txBody>
      </p:sp>
      <p:sp>
        <p:nvSpPr>
          <p:cNvPr id="2" name="AutoShape 2" descr="data:image/jpeg;base64,/9j/4AAQSkZJRgABAQAAAQABAAD/2wCEAAkGBxQTEhUUExQWFRUXGBoaGBgWFRgYHRoXGBgYHB8YHRoYHCggGRolHBocITEhJSkrMC4uFx8zODMsNygtLisBCgoKDg0OGxAQGywmHyQwLCwsLDEvNCwtLCwsMCwsLCwyLy4uLCwsLCwsLCwsLCwsLCwsLCwsLCwsLCwsLCwsLP/AABEIALcBEwMBIgACEQEDEQH/xAAcAAABBQEBAQAAAAAAAAAAAAACAAEDBAUGBwj/xABIEAACAQMDAQUFBQQHBQcFAAABAhEAAyEEEjFBBRMiUWEycYGRoQYjQrHBFFLR8DNicpKy4fEVQ4KiwgckNFNzlNMWJXSzw//EABoBAAIDAQEAAAAAAAAAAAAAAAEDAAIEBQb/xAA2EQABAwIDAwsDAwUBAAAAAAABAAIRAyEEEjETQVEFImFxgZGhscHR8BQy4SNCUgYVYpLxM//aAAwDAQACEQMRAD8AIihijimivYyvIoCKUUdNFVJVghimo4pRQlWQRSiiilFSVEEUoo4pRQlGFHFKKOKUVJRhBFKKOKaKkqQhilRxSipKkKOKejilFSVIQU1SRTRUzKQgilFSRTRRlCEFKjilFSVENR6geBv7J/L0qaKjv8H0BP0MUqu8tpOI4FNw7c1VoPEeae2QQG8wM+eMfSjobA8I/nFSAVen9gVKn3FDFPtogKcCrylwgiiAowKivahE9tlX3n9OaheGiSiGEmAjArV+z2j724VifDInpDrn5E/OuJ1/2sRZFtCx82BUfLk/SsZvtZqvEFum2GEEW4XA8m9oe8Gudi8ZTdTcxpklb8LhageHuEAL3/uQMFVBHQtmOn0pV81XLwYksoYnkkkknzJmlXA2J4rt7ToXqkU0Ue2lFeuleUAQRTRUkU0VWUUEU0VJtpbakowo4pUe2lFCUYQRTUcUoqSigilFFFKKiiGKaKOKUVFEEUoo4pRUlRBFKKOKUVJUQRSijilFSVEEUoo4pttSVEMUooop9tGUEEVBqTCHEz09/wDl+VWGHTz/AC/n86g1bY9JAiYmSJE/H6Gs+KP6LupacIP1m9aOwMCfIfkPU/nUoFRElSODIBGen1zT/tI8m+n8ax0eVsIWgF4BHGy3VuRcbOYUyQdIv5eqkOPP4An8qaxcDCRPxBH51TOvzG0gEH3n6eHoZzVfOETbLE7VLbQTBJyccA5Pl8KyVuXWtq5aYzDduv18OxbKP9O1HUdpVOSLnfbqG/tTfaLtoWEhCDdb2Rg7f6x/QdT7jXAXHLGSSSepzXQdt9jFAdRduKQzBdoYlmMKSqnbEAHmAB6kgHI0FxFuKzA7ATIgMSM4zAPqcUKuJfWgu7glsw7KMhnjqhu2biqjMrqpHhJDAEEk+EnBGelWew1L37aFjDtt6GJ6w0g/EGpu2u2TdVbSyllW3BC8+MiCxJwvJwIAljmZp9F2ddUd5b3FwDGxD1EYd4UmP3Z9KTKuumu9lkEiLhjqLtyPhtcD5U9cxf094Mwu3lW4CQ6vcdmVgchioIkeU44pqOccFMh4r0cilFHFKK9FmXng1BFNFHFKKEowgilFHFKKkowo4pRRxSihKMKOKUUcUoqSpCCKaKPbSijKEIIpRRxSIqSpCjCx8z+dPFSNyY8zTRS6Tv029QTKrf1HdZQRSijilFMlKhBFKKOKUVJUhRT/ADFFFERn4UiaGZWLUMUoo4qLVXQiljgASSATA6mFBOBmoXQJKAaSYCHzPwFK7pQbblgCEAIJ6OW8J98g/Oo31aASGEQCOT9Pd5xU+vuOujfALs1kNAMA78mPIf51x+UsbTybFrrnhuC7fJmCqh+3c3mjiNdydEFy0IUgqAVJ6yCTHWCfyFUK0uyWPdWw0bhuEAg+HedswTB2EYmqXarKlz0YElRz6gDmCfL19K8e+nNUsavb4avkoBzuCg7Q0jW0W8/hQ5Zo9ldqsshomd4AAliSRHlylntK8t8ahFl0xbTLFS3hG5EkyZiDGSPSuj+1mtD6O2zDcy3QgS4pAQqr7mjG9ogSRHigKIq0ng01u4sDZYDtACgMEBOBwZXA8yB1ruUaNNozNF4hebxWLrP5jnWmVxzW7uovW+/dFBZVC7oKhiBhEkjpJaJjJxI6zS/Z/STcS6oXunCGWYBhPMrDiYPtMRxzWP8AZO3ZVybgGANg6kzOADmI8q6ntLtO2XuMiOQ4txCRJUvMhyrDwlcweKcXiYWQAkSF59evvbJCotszyFk/3n3Ee9Yr0pElLLAgkCyXkxBCOp3H8JkiZ99cJf7MvXbrXGCICQdoiMCI2j3VYv6Et49Rfe4QTBZi0E8xPB54qGq0alTZOdosHtO8Ll66+6d9x2nidzEzHTnilWuNNp+isfXP6ilR2nQe5HJ0hd9FKKOKUV6LMvPQo4pRUkU22hmRyoIpRRxTRQlHKgilFFFKKkqQhimijinEdTA6mYgec9I86BdAlENkwo9tLb/PyoxSB6eWfnj9KmdQN1QbaZxg+6pIobgx8vzo5kMqGMt7zTxTgySR1z9TVZ+0UVwpkgHxEdPT1NYzimUaDXOMWEdy2swlXEV3NptJuZ6pR6e+r5Uk+9WXn+0BR3CAJPA9CfyrEssyBygiYByBn3nrkmBWnY7RlCpUlyAMDkz7/pB5rKOV2bOT93n6rYeRK20gCW7zw6zop7bBgCODxRssKWPsrEmJieOKzLeqaesDMAAD6mTz5eVW9Y9ybKqoEy5k4O5SApxMd3MmP94fKo7ldhpnZ3dw/wCe6vT5CqiqBVsy95jTr84hN+125HjAweTt8vOKN7yCCWUD3is3V29pwdynIPmJI+YMj3g1WvrBElVzAlhk8xA6wD8vSsbeWqxkbMT2re/+n8M2HGqQOmNPC/Yr9ztAmQBGYVpn6EYP+flVW68yWYmPXr7uKg0v3jOED3GQAnYhMAz1Hu+lTaPT3LlneFS0YciSXaVud2MBSRkzmPlmsdT6vEf+jrcNB3BbaVTk/CCKTZPGL959LJtFbd3BVCVDYJwGYZjME8cARj4jT7YtsVkgwGHQxO7bE8E88HiD1rY00/swd3UsN25nCBmJIzJEy0tgRJrE7b1cwIwAAZGZleu44leIHNIqUWN6/wAq9LE1anOiQTfqhT9h6EZAYAF9zbfEZe6oZTsAKmDwTiQSa0tJpla2SdzEQJJ7snfp9QCGCbjE52g8hTOKgthbLILdyS9oO+4q212eSBjABXgzXO3vtfds3HtWZ3YBhRmBjwqNvXyxJq7S0VYAuDJ6o9ylFj30Mznc0iBrrM7hwCrfbC217UQxW3bQKQpPV7aSTJ67QBOYGck1QuaNSoa4929OFJYtwRgTwOOtb6AajTXbzWpu73ZtwgtsVTgf2TtiB7J+OlZs7tDZ4G27cwP/AMgricg5mabtjIA0zZfAlYXsEknWJXL6i89lbYRIV1VhLT4WIjGemeRRX1u/d5I7xVIhZBmZIkHHHHnXR63s9Lml0rlV3KkSQB4SII/LFbGt0I7rTqYbuxbEqC4IVYMEA+E8/KlsqSWTvLgeyfZRwMOjgPRc72x2RaXS2LhDklULnkHvCgyMRmYPSav9n6FT2YQqrM3JJUT4WfyMzAgZ8vdWzrtGLlgWxJBRACASPBcRpIHoPzouyuz2XTG0eS90z5B2Y8Eg4Bj4VjNZoYyXCz5PUCU/ZkuNv2x4LzztO1Fw+AHCnkjlQeKVd1f+yiOdzcmOGgYAHBQ+Xmaaun/c8N/LwKyfSVeCiilFHFKK9LmXAyoIpoo4pwnPzoF6sGKKKaKkilFTMplUcUoqSKZMzGYMH3jpQzwiGSgiodWPA39lv8Jq1tqHULKkSBKsBMxO0+QJqtR/MKtTZzx1oLjQhYCYEx7hPSg07BnaI4XHX8R/UVi6LTvqXF+4StsT3aD8QYEEsR+EjEdfznusGuOhEgr7+OMdIIiufVx0PEaD2K3UsFmaRvP4Wy5zA564OPpFJ1yB61yq6Fo2tsKqWiQesScR5Dqa0lLSbKsECISQq7jIGVHiEMSZOTE9eKLeU2OmL9Ss/kmoyC608fG2qV3tGbSqohjv3MPVyQB8Dz8POqyaZ59ji2bolgoKDGCA2SehH8Kh0Wmi3t2XLt0XdqojgExzkiYmSTPSr5v6+8NyJZ0y90xHNxtiGNvAAk++uMylmgvMgCy7rsQKbCylzSfuPFBq9Jei2ZVFZNxUqSE8RG0HcJ45zJ55qS9cS26KHWCil+G5J3LxIJAgjyIEe1Viz9nLj7lual32gGQqiWKkzAgACI44Hzn0H2Yt98UcFtosMT0k794IONpxg1qbQE5reaxPxhy5CSY6YHcFR0y27lxjuItljOdpiZiJhSQeT1I45p7v7S9wDO4u0bRt2uQWKhiAcKTiYitXt1BY7shQAsQFGIkc+XBz7qz27euOwa1ayLpdfafLW9mw7YnEn/Sk4gNa6CSuhydtHsLmNbF9dB38VQ7YZ7WmV1XdvYldz+WG4Xwk46n2RV3Qd0E0twogaO8fwbjue0MyVgiT+vuqtp7+oVLZQsqltqyogzJ9lWciT5E/CugbsZdtqSQATbIUNwi87o5xEc5q+FAkmIWflRxADZkyerXz3FZd/WgG74S4dVEswU4np45GcfyKiW84tbfBy3TxQzbz7TEYIBBCgiOetaI0NpWcOCwXuuSozccK3tloBJHnieKZl26Xd3Q8RGSW/wDNHkVXAg5njjEVslo3LkZXHeuY0vZOouubpcd2r8wxMBlIGIUSHB+flWl2/YE2mxuOSQcwVmCPLxKZ/rDFX+z7gSyoKktHpj+jPJBM+DpHPNB2tdm3ERlZO4nju1wOBhAfn51yKlWnnM63HbK9FRoVsgIHNseyPdVfs12Qq6i7c2HxlCQQc72V2PiwQRcHGIPmKvXULrdCpuIHgEuxJ/ZNR4YtRgmAQoE46gU1nU3AEMhTsUAqoXAUKJIHiMADcZOBnFJ3ZmMliW5yTIgc+YA+VKOMaHSBv8IjzT2cmucyHOAGXxmZ7rLU7H0u7vAcTcuSCOjKoOD16Z860rfY9tbQtCdoLEZPLNuM5z4sxxxWPorpt2mh1tw5G5lkDw28QY91Nr9cTpbb987E3ILL4JO6NhCgCAfD7wKzZa9SC10Au7jHssmINNlRwIkgeC6E6VAoEQACB0gH6UGp7Qs2wpZ0UEHbkZjmPOPSubuWw+l0zG2bx2uQWbK+IeIlsnGM+dT9tsUt6cC0i7gU2kg91JXiBBjAxVW4Ivy53m5I7pv2wknEATDdACtp+17YRbo3Or+yUUtPWfQY5NAO1psNdS08gwEeLZPGesAzINYuq7Rvf7Ot6i1tR+7LlSJw2CokeRPTpUmgDvpLy3HJK3WUMIBCqU28dYoDB0wwOP8APL2TCO3cXR/jKZ/tJfnGmWP/AFh8uKVYY0akAm5d46Mfnx1p66/9vw38PE+6w/V1eK6PbS21KLZ8qFxAk4Hma9DnC5GzKjGTHu+s/wAKsWLPPy/5h/CsW922iHjdM+cbUNzgieRH+uKgX7QvsuudsIoaAuc3LagQCOd3WOD7xnfiBFk9lCDLlJ9odYES7bllfadp4BxghgfhPmIrRdWFtXiAY8RGIBG7MjMGsfU3H1N3bugDduhWKkbmgnMDGM9SfSpe1NNadUm9bMEBVZy7OzMVxbU4UHluBnmKS7FEGBqnMwzSLrS0CG+5CEd0vtuMz/VXp8f8p0NUiBbmQoVgFyBH3aeHxYzE0tRu0do73Fx5mSdgyOB6D0j4VzAL6l7jhkYydij2S4VQCRu4wAROY6CuVWxNTPtCepdGnQpkZIhsd/lJ8lC+u1LyFWAVbawjcW2mJzCieuMLVSxfcslx33Mu+DICztieBuOfXywQZ6i72DfdpIW0Z3yrhvEEs24hRA9icE8+mY73Y4sWxbEH8RIBPVViT0hqfUr1GNl5lZ6dCm53Nt87FV0dvbaXap2quAo/CPIRzkAepqHTadgrsVlihflVAkhgAD/UAA/tGelMbAZVGwkhHSXAjJSDBM4VTGPx+prYuaMzcW6eLCsxGPCrqYEeSiD6fXPizDQN5WnDOgzwWFeYWb6i7hVIZoOTwfD5nMfXgZt9i6AsoKFYmNzCSc7zJlQYjrztB6CNPWdj2RcO4FjCkli7znqMk4H6eVSdmBU8AAUDoFHW2vQj1b61Qvptpc0WO7U+qc41Kr8zjfjoPRYei05Q2riwzMzwpURhrn7ok8+fStT9nvFRBhe7b8IM21MsPED+I8iDwKqabUbLOmcKzEM/s4JnfwwHPFSN2g21QLYgIVknlWJJYArgjjkz6cVakQWDUKrwQ7cfhWr2cGt94p8ZIXJuTEh8S0n0gceVV9BrHfUXyQtva1lYlrn4G6gKMhlPpPBEVJ2JqCTcN8oGLIBtkjG8jksZ9Jqn2Hq1Op1hJ3K1y3s2qcDubfUD911BB6p611Wfa265NT73W4Kbtq5akNd2M6iFLqJHiQttjPBrO/2zbVgQZAus3hT8JUAQbni/4SfXyrQ7d0yXwjHcm3ABXney+QI/T1FUdN2PZ3AHc33xTylRb3eYMzWKuamc5Y3XXawQwooA1M03sNBf/iqN24IACEgG4YZ8Q7EiBBiMT5599TdodpvuIDABW3AbQfEwHnMjNTaHT2tthu63bjfOfxBB4RABz7p4PvqTV2PvUAAybxOFnctu/t6bsbV6x4R1q2GzCcxlJ5SdSdApNjWTxufWVmrfusBFx9xMHYxWR6hImP1NR6vQm4CwtEjq22MKPM9RH0qybp7q6WuMSTaWSbmSV1qAcE8lRnGB5CivWl22WxJa+BhZ9szkkECSOJrXn4BcnZTqU2hWUSSMjgz+/YXosf705JGdvImou0bgjaN3tDm2QMfsh9vedx+9b8InceNmQ0jHYgIBEdS56o3RgP8Adqcg/Wg7S6GF9oZCgHi2OeeLaf3BXFc6kKhEXv3yvT06Vc0g6eaMp13QtC2R3VpjuICKCC4/Elgbp2xKmCP+LzxEpBXwqj7jcQht9z2RqyACDkykGcQSPKq3Y129sbvbkncQm0Ku1AAAPCo8vXgVYdmI/pGByWJuEYwMmc5I586hxTQ8gCb+EIDAvFIOecoiOozKtd0X015dskq2I/F3CQAOh3QAPOKsvom/ZSgGTdLAcT9+r9eMCc9Yq19ku72sSWIBORtj2bWZZv0rb1Gt06rLbNpMAvfUAsMgezBOJielZxWcIAA+7Nr0REAFZcRTbtDfdH5uudvdlu+ltW4AYEmOYHehuQD+Gfn76PWdlE2bVtQIt7uJwAVIABycD6da2dR25YREcm2FfCnbduAkeWw0F/7SWUS3cJTZdnuythjOf60xyOYoCpV5uWLEkWcbmZ3BJLWXmdBvGizV7E/7kukJx3ZtloAIHmORPzq3o+y9qOgnxuXMGYJ28eHA8PHrzWp2d2j31tbttzscSvgtjEkfuelS3NYZCm60npv2k+gCxPu9KTtCeZmNiXQGjXXeUwAC8bo13dyxl+zXkDHqrfo1Krup7WS2xV7t0MInx3TyJ/e8jSpv1VT+bu4Kv04/gPFc9q+1QCVQgvnbMRIjzIn5jiszX22cl7rKFUHcPbHiAC7UiB7Qy5OSfIVyfan2oNnUz3aygCLB24WRMhYJmWkjn3Vt9h/aV9RbusVKKm1SVuEkEgldqxgnbBYnAOI4PefUcepc6m1um9a2rtJe8GyAUAMJuyLzc5iGERJERk9KytB2KW71LasNyuqpGRF+yQd3sk4Y8mAPid77Pa62hIhtxciBbuucM46KfNePPzBrpuydS3d3CUZR3rQWtukhu76uBtySIMSAImk0qkyAm1WQbrF7N7PvRqULhSy24fwnbDnBBxO0DPmZrH13ZndtYAtd4qFN94AkLF4iCRAVSSTPmB0kVt6vVuLxVEneGOYGFcgT1EiBPSl2ton7u2zd6oJQm1bfDzcUwwBIOFkSeSBM8WE5jwj1UnQ9Porf2o7Ns3Lxe4C3hA3HcQMHgNgHMzXKWxZGrtbd07vBgAeykz8q6T7Q3bzk93auMQFEIGYepkgr6fHoawH7N1Ruqw0zKFaWAZAyEJbcLxMsuMARuPWudUpVC/MJiFoovaGkO4rvtVfcPCWgfZklyI8fTw5J8sfWsHtd3fxPAbbbkKDHiu49oyPDt85NV9bd1xeWXu1JCgd8pO4hCPxZIhunX41Cti8NOXdWJ3jxF0O0d6qqDmcRGJrXi5cyBxGiTh4D5PzRPYuglUAjK53e48R1yPjWgrg6oez4rJ6z1BxgSc1Qt9m6mW2ptbu/DudMEE7cCR14z5HrVR+yde1xE7xEvEbiXNvw25EiEtlS0noM+dKxlHbObA3RqVag/IDPWtm7dXcN5UHauJA4JBIHJio9OyTcbvAmRghhwi+Q8/X8PTphdqdndoWmHiW5kguoLELOPDatyBBk+Hzg8CtfUWrC6eDqbYvtBPesiyTE/d4ZTtBABPIHWgKT6dMNAFk3aMcbkrL0enLabS+MGGU7QhkeILkmQRJyAOG9M7SdjvxuUSpXE8yeTAkVi/Z3s3VLpjeN221o2ibI3hCkzidmDPPtfpXU39JcYhkuoU7y20B/ZRRkcZ3N0/relPph+W6q7Zzr8uqj2AhuFrk4Qz0A8Qgkvx5cc8VkdmrtfWsSxCX1JwJIXS2sZbnitjT9imLga8g3OWSLsA+JoU9fZgHnxCaxuw9F4tdu1Cqy6sLL3mElbdqDP4uYk87a2U3DKJWKq3nnLoq3bPbOB3XhBLbgwU5Xu4jBjzkedZg12ob2S+X3eAbfGViR3YEHbjH613DfZzEi6CSdxnd1VVic4xMefzqZ+w0RXNy8q+I3PYUgAWwpB3AlhgnoPSsVZmZ8g2XYwmNp0aQaWAkTft6vkLzm6LzAKe8MloB3e1ndE9eZ+M1t3tXcDAKqE22cyXHiDq6RBI43Nwegrf7H7OtsbR/aFKoz+xje1yRCkQVA3dBEkiuwCKBECOIPHuz6UaIFOUnHYn6iBEASvHSbhTYqE7nRttu27nahuyYQEjxP6TOJitG/2ZrdsbGCKzFJtmQHbJJK/HPFd9oexLSOzIqt0UGWCKegDMYBI9w2gADrL2t2WLtl7SMtguNrXERdyqRnbMbWI65iacKm4rBl3hecW9EURkLbXR0kqN6x3iBhjnduiekz0qPtuztS2dxy5lduI7vTn2p6FmPGe8I/DXQ9n9kaW040rMyxbVFlvExDBxG3AjaMR0qt9uezVs2rYDq2W6QRFoCT4o4tr0HWsxYC7NHHvJC6DKxy5ZO63QAVUt6LaXUlyNgb+hQERZQkqA3jMhmPGSQJxNbWWkh1Y3FHeXFllWYN24u1lzutjaCoHIRDjiutbTaFW3PftsWGwqt1chl2ZUMSMdcUHan2XsNu7nV/s7G53hKXFaHZncnJkSzHricRVxSMyBvnsiPNLNcFsE/tjtzT5LD7PY2rdwm2t7Y7Eq4kEKiGSpOTMGJ+NW9H2iP2QM3d2Qr3LR8DMCQrJMLncxzu4zXQ6LsfSBDv1Au75LHeihiygEgLwDE4PWotda7MCGwSFQNJ2FiNxzO7MnPzqjKDg0A7nT2KlaqKlQuG8eKwftDeZ7SEsreLkI1sSLqD2WyCHGfMfWpcuJ+w6Rrjm0mwsxW2HGHU9XEQYIOeK2dVZ0XcqqXiE3OQSm4Sz7myOPEZ+gqhrdXplS3Y396jsLQ2gD+lYCDuggTmVyOlUylpaTucTbgZ90AM0gcAFd7K1YXQbrJ7wIjbHKd2HYs2QhYkKCepzBrynVdhXbz95faWbczFriSG/CJJ9BXqGuW2NCyeyj2QEWIywZoAX8UmcdRXjnZHZ+rOqtMbeoVe+QZDqQpcfHjqPKq4LJtKjxa/urVWvLGtF/gXZ2dZqQqhnt3SABvZwSQBAk78kAAT1ilXniaXUwJTUf3Lv8KVbDQp8Aqtr1QIXZ6e5Ya4Sy22+7KeMbRt3MQPCYJxHmZE9K0OxdKWuBbFsAiAEQXSAq/7ySSJ9nxE/wCYXLCzO74+H+FV9dpt9tkW5tnnAIMeYjNdB2GcBYrmtxQJuF1HbI02msT+1q2oMb0W6JXd4obYf3wBGBk+8UB2npwt1TcGQTnad7OoJiGJYbonABjEjNchd+z/AN2NzLdYebXgcz037RHuq99i+xUtagPqD3iBcDcykOGRgwK56EfH4VnZT15pWmo/TnC66O7cuWrhtt/TN3ZCpwi7sA4lTBVmHABwYmo9VqWbSKty8jtLFbYvOHcMLbD+hOPEGPiYkbuBArb+0essDQ3xp9IF3BdzI1tZDXULFgG3NPUkSetea9mJce6Ld/datMMsu1yCAI8NwlSPQRyPKKWGwrZt4W5e1Ld6GXcJkEE3J3QTBJ8X4V5MgDgxNHrdSLaguySzSPvASRCKE7vdO0bcHpvEnwxWp9m+xUs3nYC/qFcAbtqWwChDhZDkATt5ZegiJrXP2R7x1wllAVlfvHcoGBKHxBFkSN3j55xQyBWFUiy5FL8qCWKkA+JWluCGXaCADgNJzLbRxS1HbFpkFjTW2Z2VWDOjBiQu4sPE0CIjjkdc1t9gdireGw92bm3pdCjIgfdsWcGFbIxC9DV//Yq6Vtne2bA2qPAhd4G7cvfX3BkmSIEAHgiKhbZAOuuft6EG5b71ma2QzPDR4zECYgzJ8OIPpVDV6VRpgrqWLO5HtSITwkDzG0CI5nB4PVdo6u9YS13OtlGmUUqQFAXbtAXwfikREkeRnmHa7d23brBDMG4F2zJYZIUEiRjngiZFVeLCQrMLSSAQfnUrHYKJqhdQW2S1bAZmLB2krt2loG3cyzHM4HpUsdl6UIbiO7ZJEgr4kCyYiRukEecY4NdJpL7HSLaGmKlHZ3uKJFyQRMbRJiAQZgKMzxy32dm1cL3TvQL4ba7tkbR7ZMD1kBp5gcUZadFW8qPszX93bQh7oIklu4VgHgTyvJEH3ZxW1pu1XR0hi5kOyG3bBZV5UnbgkWwuc5HWqWr22mS6C4R09iyDcIZAV2sXJUEgCG2jmav9nat0fT37ib9wZlDOjmBtSGXlIkY4MdM0S0NujtCbLVV2OndmcKLad44NoHaECtghhMBsDGeZEVzXZOvLC7dCF3a6xV52ifBzbC7c7VEkiCeld3Za0ndXVBQNaSRBbG4rJ2CT4YEnHHpXA3Bvv6jw70R7gRQWgZGYU427mYGDECPI2BIFksgE3Q617rhO9Qq6MSPuhEGTnbPUQZH60n1dxiVfxmBEKEglh4jtRWkAEZxI+JzrGsALeF2W4WG3ErtY7jMyMgAdcHzq0b9poAF5V9qCpbIHWVJEfu9Y4qjmybp7axDco0Vy1qXC+J9q+zKtuKhgdsgcryOcgHgmDi3PsrF07VS6GklluLClureGQpyYAJ8JyeK29Hr1UvsAG+2ysbit/RoTgADpzJkGFP4al7PNoW22XPCxBEEFC24yGBBwYgkg8fOuiJdmgFZH/wBPJACWmDsj2ztICFiSwcEjxKPY8iMg4gw9r/ZO7ZazcuWtinObe3aUBIVpgSUSZ94qzqe2tTbbZ9ywkQNu9NpI6gjaRJYx1BGOK3+wftpeKMro6KvtbWLWyMYW1eDT5wp8sVeH6gEhRraJbd0Hp07/AMKNrIIS0CxYIogbjGGIwuSCV25xDHyis7svRMGupdKlzvi1bct3TMOH2kQRnCliOoERW2v2o0yvte06sAHV7ZCHxqpBIZtpJBnjE8ZrP7X+0S3vCQlx42k3FJ2mdw2AmFYnnGZAjiL06Li0SIBOpsO07vXcqPJmWmSBoNdNw39PDese92bsbd3t22SwLW2C3AYaYB8JA55znipdDbiyUJDsqkk8boYvgEyfn0oW07g5RxMZ2NGfcKlCKrsu4MVwwUMfaG2Z2xHi88Qa7P0WAbTOarJ4gj8rl/U4o1BlpwOBlaraz/7cwQ/eBgqzbW4AECEuVYMIhTmOW6dM1dVfZDbN4WgFDGLalZj2oICK0COByR5UJ0bBAQUG9QV3HbBK7xO4CPDuHpmj03Z1vb47+lZjn+lVQD6HeDgTzOTOOK41bCYSlOyfmkz9vrounSrV6hmoyLcUek1pZrWmfUl1O4h4ChGwbbhBG5gd3hzJxHWu3udmd2tkC8TtuTL2rqO0gttbahBUHgTgKMma4zsLsux+0WrlpVLd4jFv2gHG4MSLbMGJPlHwmus/7NuxDY1Vx2td2XtmcAHxOCJHTg/I1kqNYGmwtfhJVwXT4LjO3tVdt3B96wYkqS8sY8JAHhO1BOOAMTmpuy9ZbdrSXboa/wB8jSjiNikQDI2kyII9qDNdv9ttHbYXmdRvPhyT4VuSgbBHI056j2q4f7I9hi3ftuwE7lgBw48Ru8Ec+EKfSY6Vbatc0uLRZSntWQ1rzcHf3rD/APoecm8FJ5AV2HwMCflSqWzpdygtZcH0R+OnsiOIpqYa91BhT8C2JPRT9T+tEFbyNXGNOpruOeuGGKh3JjNT6e2YOeKsE4FSaWBJNZ9oYTtndZ7jJgk4oXJMCPpWk7CYnMcfz61FdOOlJLp3JobG9S6fWXUJZSyFudpZZwBkAwTHpVjTdqajdi9dz/6Zj+8hpzdwPdmM/UGqy3zu/wBf41mLhpCeGzvWN2R2HF9L7NdDowhlubTgERMYGfTr5mrvbv26u6e89t9JauFD4blwuzMseFp4kjy9R0q+px8ejEedcj9ouy3uXHcHOB5AwMR1HyqPAOqjSRYKa5/2oXQCE0eiWYn7pjwZ/fHXNRP/ANqmv4Q2E/sWAP8AETXPX+xrwOQT8WMVUbTOvn8DzPkD4j8qpsqZ3BXzuXV6P7fa+5cUXLxZCfF92o8I5yFkYBqTsZzrLps2ma2qqCbgR3aARyEgoknn0GTIFcxZL5UkglSMhZEjr1HP1qTs1WVXKeFyVhxyIPQ8jE8ROfdVsoGgQBJN13vaH2B1gEi5YvJ+93gOMci4v5HpT3/s12qRPdW4QbQyNpbchMRKss8cn51ztvtbVdxm4WfvIlmb2ChxkxzVDVdqaqenTgt/JpZc7gPnYnNa3Uk935XsP2Yvmzp2Ouud0ytCfeWyi2to/EhZcOHEzPiWetYidoWdO1y5pNbaQuZaGZ9xyeTbIGT0864N9RfuaZwLNuW2jfvuFx4xMKTtM4HGATXPvYvxnf8A3SP0q9Of3eCXVyg82e1dZ9oO2UvOz3LqM5OWWAd+0LuJAnAA+VXbnZ5uo224yG7cQqwYgqoU9AfZMiRxiuBs6PcwDlgOpAk/IkV1nZl5LCgJcvAjHj8QHwt3DGD+7VKrf4oscT911r37Fw973TwzXItyAQsBpA9OPp0piQTdN64FsMv3Z2y1twwz4RLIAM8nbJiQKj0/bBnF+2SPNGWI6y6wa6T7S9oaO7ZW339q6/LPuCFCJBEE8FWYHpj3UltMgphIiy4az2ld04dL8FXQhDtDrdWCPDdWVIyIaGg8kRTr21bI8PhyTsuKNs7TB3KDmSMkDj5YOk7RuWpUEFSfFbYK9tj5lGlSce0MjoRVjvtNc9pHsH960e9Sf/SuMHX3i4fQVsDADI8PZJ2p0+d62+1rk37joouoDtFwKCWVIUElREQPlFVeydZZto4uWu8c3NwcsybCYkwp8UETtPPmOufa7JYkHT3rVxjwFud1c9229sLH0XdQax9TaIF9Li+Xf2iD87izWp1UVKYpO0HTBSmjI8vbqe32XoX2u7c0D2UGm3lz+7utrbChRDK4AYmTlZ4yeK5fs/WPvEAwx8X3cSBJyYE5jmeawl7RB9q0p9VLL+pH0qzou0bKsCyXI9CjYIIOSFHXqKyNwdFo5pd23WpuLqBuUhpnvCv39VcdQ5W5a7i2smS25u9HiIxBl48toAnzg1F4qSUukQm+WtlpRyu33kbgvzqot+2eLrj+0h/6WarLai2bSjvvGGYcXQDbO0ifDyG3e/cPKr/TNtDvBVGIIBBb49I4K/8AZG1/3/TkMv8AS2zHinxFSBlRnIxXvXaupWzeRnO0Mjgt/YKkT6AO/wA6+c7OpKkFb+0jghrgIIiIMSD/AAq7f7b1DABtdcbBGdTcbBwRk9RzSX8nhx+8I1MWXGcq9D7T7Rt9xqLjXQSbto4KuQoD8AyCoe5HpVK99oV1Kq2n3K6XCdxtQMWrYEAMc+EmJ6g4ms3s/tzSjQd3du22vbgD4huKEtI3FSDAI5PTHAouzvtHplTTrutp3blnPeIZB2qcIMyFJiOo55rG+lAcA0kg2PR1b9FopPgtcSIg27E47OtX/vX1dtWbJVr5BB4zBpVFdu9mlmP7UFkkwFJiTPMU9L2b/wDL/Va/rWdP+34Rkz/pFOB7j9ajYz5fz76aT+9869UQvJAqSR5/z86l01zkc+eJ+u6qYb+vPpH+VS2POT8JH5CklohNzKZron/Xj5xQM/HI+Q/WonfnxHHTPHzpLE9PmP8AL86XkTM6vXLxjzHnJ/OTVPvM/wCYqZr4InHxAn5CapvcM8/n/rWYtvontd0q8Hx/kP0FU7r55n+fSpu8HnHvn+OfpVS4cnjPq3HmciPn1qVAIUYTKXdA9P41WbSjdgE+fib+MVY39CceYBiffuqZG8QCwfMx/H9ayVObdaGc4qhe0Sg+KJnAOf1gH1zVTT2Nqt7ME8wf41r33z5x093zH+nwqqFIByB5SBz6kCTRbJCLgAVUSz4R+vX+fjSvacDbxmem74c591WLe0KQCeeMEA/vdcT0P0p78naPP3n5fGjrqpotnsywotiOQQfZHPB4B9TnjHWsq8wdii5ljxABHEY646/StDR6khDJMRzu6A5nEY9/6Vk2HHeOVkZzgESD7ucjP1pjBZJeZWW+jBcqI+YH1FWb2m8LCR0/dyBjmY+fkPSpRb8RboZ8yffjgfWpRHBgjpHEjrJB6e7+FH6p9JoIVE6bLeuekfmMRWh2oyvbJYDdHODIPUwSfP8AnNJLaEywEDnJxnkx6/mKLXqxtkbkjpgdIyFiDgQPSqi6FRuVcVqXBuHGJOBinW2p6sv9obvqv8KPUjxZMk9cg9fQdZz6VHt6jPz/AEOPnWgJCMaYngqfTdH+KKuaPWaqwIt3LyL+6rts/ug7TWdtIorbsOAR7gRRk71FoXO2XJPfWbFwnPjsLbbOZ36fu3M+ZJpHWaVudKyHztalh8hdt3Pzqu+sfqTx+IBvzHrUVy+P3UJ/sFf8JFVB6O4olXWTSEYbVJ5ylq7/AP0t0l0mlI/8Uy+lzSsP/wBbvWc1z0x6H+NRlh61cHpKC1V7Osz/AOM05wYlNUMxifuIHzPxo17IXkarRt77rj6PbFYs0JNSTxUgcFuDsMnjUaT/AN1aH5kUv9iN/wCdpf8A3mn/APkrC3Uu8qZjxUgLfHYrf+dpP/eWP/kp65/vaVTMeKkBejd55/4v4UJuA+XzaqgJ8z/e3fUkCiW//XPzB/KuuQuUrXe/6SfrRWrx889IDH9IqrvJ4J/5v4UQY4l/7zAfx/KqFqsCrD3jOT8xFI6iDOP+Ig4+sVWY5wQ3r0+gpFYyVX3wP4TVS0QrByvDVqeNi48930CxPxqB7gn2pPoAMf8AERPuoN2Pw/L9aBUH7oPwNIdTaDefD1umted3zuVttUAIk+8bP+kn86gu3V6FviIn60rLDrPoJ6/2RUd643qPKR+nlUcxpHz2Kgc4H5+EtPcYZH+JP8JipVJYjIBnqIx8MCqiqT0zzwKdnMwQPko/PFY61KRun5xWulUg7/nUrOolWI37vPg/DFEEwQJn+cEqfKqjEYAUD3MWP/KY+lMt2Dx8v8xzVtg4tt5D0U2wm/r6qQWQMnfBAHJzInB25Hv+dGFXGT8YPrmaqbzPVR6geZ9BNHuPp8QP0pOQ8U3MDuWlbuIVh1QgLngwM+R4jn39KphlF1siW9AJMRtAxFDYM4Kp6Fif+modPBfOSJkqxGDHMmVOeDkVdoskuN07WjPJkeYU8+uIHvo0xPOeOP1NTG3HiKY6cceec/XrUUL59fU44OJ/n4UqoLrXh7hK00nqDx8B1nkGp9R4lILxIIUkwZPWcfXzqgwydpHPJx1HMmR76mx1II9Npz5ysEfz8Q0IVisX9mHiEHieVA45kkkfKmu6KIBXpyZ8sEbVAj8zM1qW9MpkbiJMRuYT8Nw6eY+fSPUaQqPCgM85Ye8z4uvupiQIWNABjwn03QJmIyZ+s+tOAy4MmRMK2IB5IUzAI9M1okLjCgjMiDx71wfnUN8gRD89NpB9+MH5CpMqxZAlUnuxwTPXyPrkmeucUm2ueCfUc4HQAwfrUosAz7UxiF9feKaGghjyY558zkxPrznyolUAOqqC2PKImfFH5/wprdpWMezx+IEdOfL31Z/ZnLeAMYyInA94PnR3tDdXLB8f2iM/keaBe0WlHK7gqt3RfuGfiPyGahfRuF3QCM8EdOZEyPiKuAksAPTqE6dcgfX60f7IZh1K9TN62MHqu+ZPqKkqLMOnMTEj0z+VB+zH90/I1rd3OUJgeeP8iRzOPdRW3LmLjsOoZieY4J3YHSfWpKixe7pVdKJ7vj/nSoyguvCqcyfiSf1pG6B+I/3RSpV24XKQqwPJn+fdRBwD4Yn+eZpUqBRCe7I9ogH3fwNRheok/IfrSpUAoUD3I5APoQDQLd8lHwgfpSpUCBKINlMm4+XxM/8ATQcGMT6A/wAaVKqO0Rbqn7w+c+hA/h/M0AuAHIEeXi/QilSrI5oJAhaWuIlTG76sAOgLR/iMUJ1TCSpM56zz6mnpU40W5SltrOzKFLzE+0J4yDxjqBxRb85zHkY6e7+fWlSrnmy3i4TLdg4RZk8gNkD1FWBceSGKjgewMA+UEx501Krh0JThKBXHV59wPM8xApmcczHkTJzNKlRrsAaCm4V5Ly1K1cYk+KQDmSeDjyn/AEorl8ELJ9odZI+qmBmlSrPTuU3EWSWy0e17ghZefkPp0qLUaGELFgD0nxHJjBIxx5ilSq6QCnRDtHh3dMkLj3qPP0qDU2GPiZVA644OecmeKVKsoecy6TqTcnYobac7USJ+vxE09yyZB2gf2TGY6mPWlSphKSLCFAux2b7tmI5MjzGILcfGpf2MgGLJAbqr5GeMv69DGaelVKrywwFVrA66n0PZaC596SBmd6gx5SqM0++fhWjf7GsqhZJZeRtRevXxbY4jE8U9Kkmo8gOnggWi4VbV6HZaxuRgPEIVQymMkoxmJiD0gdKybqHaDuPGIGIBIjOYkfLypUqZScSJ6VWBKiN1P3voaelSpyG06A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TextBox 13">
            <a:extLst>
              <a:ext uri="{FF2B5EF4-FFF2-40B4-BE49-F238E27FC236}">
                <a16:creationId xmlns:a16="http://schemas.microsoft.com/office/drawing/2014/main" id="{E263C542-8E99-4770-8530-5886887B8E47}"/>
              </a:ext>
            </a:extLst>
          </p:cNvPr>
          <p:cNvSpPr txBox="1"/>
          <p:nvPr/>
        </p:nvSpPr>
        <p:spPr>
          <a:xfrm>
            <a:off x="55296" y="4797152"/>
            <a:ext cx="9033406" cy="646331"/>
          </a:xfrm>
          <a:prstGeom prst="rect">
            <a:avLst/>
          </a:prstGeom>
          <a:noFill/>
        </p:spPr>
        <p:txBody>
          <a:bodyPr wrap="square" rtlCol="0">
            <a:spAutoFit/>
          </a:bodyPr>
          <a:lstStyle/>
          <a:p>
            <a:pPr algn="ctr"/>
            <a:r>
              <a:rPr lang="en-GB" sz="3600" b="1" dirty="0">
                <a:solidFill>
                  <a:schemeClr val="bg1"/>
                </a:solidFill>
              </a:rPr>
              <a:t>Sponsorship &amp; Exhibition Pack</a:t>
            </a:r>
          </a:p>
        </p:txBody>
      </p:sp>
      <p:pic>
        <p:nvPicPr>
          <p:cNvPr id="19" name="Picture 18" descr="Logo&#10;&#10;Description automatically generated">
            <a:extLst>
              <a:ext uri="{FF2B5EF4-FFF2-40B4-BE49-F238E27FC236}">
                <a16:creationId xmlns:a16="http://schemas.microsoft.com/office/drawing/2014/main" id="{AE3F6D68-2EC0-44AB-960B-2A8739AB9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5949280"/>
            <a:ext cx="1680466" cy="576064"/>
          </a:xfrm>
          <a:prstGeom prst="rect">
            <a:avLst/>
          </a:prstGeom>
        </p:spPr>
      </p:pic>
      <p:pic>
        <p:nvPicPr>
          <p:cNvPr id="7" name="Picture 6" descr="A close-up of a person's face&#10;&#10;Description automatically generated">
            <a:extLst>
              <a:ext uri="{FF2B5EF4-FFF2-40B4-BE49-F238E27FC236}">
                <a16:creationId xmlns:a16="http://schemas.microsoft.com/office/drawing/2014/main" id="{56D1E034-A38E-BF16-41F3-019BEF1FE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27" y="242478"/>
            <a:ext cx="8425144" cy="41764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16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CFA0-BF45-A950-D8DE-57F3428C5673}"/>
              </a:ext>
            </a:extLst>
          </p:cNvPr>
          <p:cNvSpPr>
            <a:spLocks noGrp="1"/>
          </p:cNvSpPr>
          <p:nvPr>
            <p:ph type="title"/>
          </p:nvPr>
        </p:nvSpPr>
        <p:spPr>
          <a:xfrm>
            <a:off x="1187624" y="175083"/>
            <a:ext cx="6768752" cy="848519"/>
          </a:xfrm>
        </p:spPr>
        <p:txBody>
          <a:bodyPr/>
          <a:lstStyle/>
          <a:p>
            <a:r>
              <a:rPr lang="en-GB" sz="3200" b="1" i="0" u="none" strike="noStrike" dirty="0">
                <a:solidFill>
                  <a:schemeClr val="bg1"/>
                </a:solidFill>
                <a:effectLst/>
                <a:latin typeface="Rubik"/>
              </a:rPr>
              <a:t>Introducing the 2024 Conference </a:t>
            </a:r>
            <a:br>
              <a:rPr lang="en-GB" sz="3200" dirty="0">
                <a:solidFill>
                  <a:schemeClr val="bg1"/>
                </a:solidFill>
              </a:rPr>
            </a:br>
            <a:endParaRPr lang="en-US" sz="3200" dirty="0">
              <a:solidFill>
                <a:schemeClr val="bg1"/>
              </a:solidFill>
            </a:endParaRPr>
          </a:p>
        </p:txBody>
      </p:sp>
      <p:sp>
        <p:nvSpPr>
          <p:cNvPr id="3" name="Text Placeholder 2">
            <a:extLst>
              <a:ext uri="{FF2B5EF4-FFF2-40B4-BE49-F238E27FC236}">
                <a16:creationId xmlns:a16="http://schemas.microsoft.com/office/drawing/2014/main" id="{9A17FF51-802B-B0BD-C9FD-5EB9B7C1BB75}"/>
              </a:ext>
            </a:extLst>
          </p:cNvPr>
          <p:cNvSpPr>
            <a:spLocks noGrp="1"/>
          </p:cNvSpPr>
          <p:nvPr>
            <p:ph type="body" idx="1"/>
          </p:nvPr>
        </p:nvSpPr>
        <p:spPr>
          <a:xfrm>
            <a:off x="251520" y="4683798"/>
            <a:ext cx="8712968" cy="1500187"/>
          </a:xfrm>
        </p:spPr>
        <p:txBody>
          <a:bodyPr/>
          <a:lstStyle/>
          <a:p>
            <a:r>
              <a:rPr lang="en-GB" sz="2400" b="0" i="0" u="none" strike="noStrike" dirty="0">
                <a:solidFill>
                  <a:schemeClr val="bg1"/>
                </a:solidFill>
                <a:effectLst/>
                <a:latin typeface="Rubik"/>
              </a:rPr>
              <a:t>Get ready to explore the captivating world of the science and perception of healthy skin ageing and longevity at the 2024 conference. This exciting event will unravel the facts and perceptions around skin ageing while exploring the connections between health and skin ageing, longevity and the quest for timeless skin beauty. </a:t>
            </a:r>
          </a:p>
          <a:p>
            <a:endParaRPr lang="en-GB" sz="2400" dirty="0">
              <a:solidFill>
                <a:schemeClr val="bg1"/>
              </a:solidFill>
              <a:latin typeface="Rubik"/>
            </a:endParaRPr>
          </a:p>
          <a:p>
            <a:r>
              <a:rPr lang="en-GB" sz="2400" b="0" i="0" u="none" strike="noStrike" dirty="0">
                <a:solidFill>
                  <a:schemeClr val="bg1"/>
                </a:solidFill>
                <a:effectLst/>
                <a:latin typeface="Rubik"/>
              </a:rPr>
              <a:t>The conference promises to reveal insights into effective preventative and functional skincare strategies; sparking innovative ideas to emerge and pave the way for new product development concepts. </a:t>
            </a:r>
            <a:endParaRPr lang="en-US" sz="2400" dirty="0">
              <a:solidFill>
                <a:schemeClr val="bg1"/>
              </a:solidFill>
            </a:endParaRPr>
          </a:p>
        </p:txBody>
      </p:sp>
      <p:sp>
        <p:nvSpPr>
          <p:cNvPr id="7" name="TextBox 6">
            <a:extLst>
              <a:ext uri="{FF2B5EF4-FFF2-40B4-BE49-F238E27FC236}">
                <a16:creationId xmlns:a16="http://schemas.microsoft.com/office/drawing/2014/main" id="{E4E90A2A-3895-5092-B049-8B47EFA5CA5D}"/>
              </a:ext>
            </a:extLst>
          </p:cNvPr>
          <p:cNvSpPr txBox="1"/>
          <p:nvPr/>
        </p:nvSpPr>
        <p:spPr>
          <a:xfrm>
            <a:off x="251520" y="1022991"/>
            <a:ext cx="8640960" cy="2246769"/>
          </a:xfrm>
          <a:prstGeom prst="rect">
            <a:avLst/>
          </a:prstGeom>
          <a:noFill/>
        </p:spPr>
        <p:txBody>
          <a:bodyPr wrap="square" rtlCol="0">
            <a:spAutoFit/>
          </a:bodyPr>
          <a:lstStyle/>
          <a:p>
            <a:r>
              <a:rPr lang="en-GB" sz="2800" b="1" i="1" u="none" strike="noStrike" dirty="0">
                <a:solidFill>
                  <a:schemeClr val="bg1"/>
                </a:solidFill>
                <a:effectLst/>
                <a:latin typeface="Rubik"/>
              </a:rPr>
              <a:t>Theme: The Science and Perception of Skin Ageing - Well-Ageing and Longevity</a:t>
            </a:r>
            <a:br>
              <a:rPr lang="en-GB" sz="2800" b="1" i="1" u="none" strike="noStrike" dirty="0">
                <a:solidFill>
                  <a:schemeClr val="bg1"/>
                </a:solidFill>
                <a:effectLst/>
                <a:latin typeface="Rubik"/>
              </a:rPr>
            </a:br>
            <a:endParaRPr lang="en-GB" sz="2800" b="0" i="1" u="none" strike="noStrike" dirty="0">
              <a:solidFill>
                <a:schemeClr val="bg1"/>
              </a:solidFill>
              <a:effectLst/>
              <a:latin typeface="Rubik"/>
            </a:endParaRPr>
          </a:p>
          <a:p>
            <a:pPr algn="ctr"/>
            <a:br>
              <a:rPr lang="en-GB" sz="2800" dirty="0"/>
            </a:br>
            <a:endParaRPr lang="en-US" sz="2800" dirty="0"/>
          </a:p>
        </p:txBody>
      </p:sp>
      <p:pic>
        <p:nvPicPr>
          <p:cNvPr id="8" name="Picture 7" descr="Logo&#10;&#10;Description automatically generated">
            <a:extLst>
              <a:ext uri="{FF2B5EF4-FFF2-40B4-BE49-F238E27FC236}">
                <a16:creationId xmlns:a16="http://schemas.microsoft.com/office/drawing/2014/main" id="{2DE1FADD-2598-1B6C-ED25-F25A0ECA4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9437" y="6309162"/>
            <a:ext cx="1065125" cy="365125"/>
          </a:xfrm>
          <a:prstGeom prst="rect">
            <a:avLst/>
          </a:prstGeom>
        </p:spPr>
      </p:pic>
    </p:spTree>
    <p:extLst>
      <p:ext uri="{BB962C8B-B14F-4D97-AF65-F5344CB8AC3E}">
        <p14:creationId xmlns:p14="http://schemas.microsoft.com/office/powerpoint/2010/main" val="170220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169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17FF51-802B-B0BD-C9FD-5EB9B7C1BB75}"/>
              </a:ext>
            </a:extLst>
          </p:cNvPr>
          <p:cNvSpPr>
            <a:spLocks noGrp="1"/>
          </p:cNvSpPr>
          <p:nvPr>
            <p:ph type="body" idx="1"/>
          </p:nvPr>
        </p:nvSpPr>
        <p:spPr>
          <a:xfrm>
            <a:off x="230642" y="980728"/>
            <a:ext cx="8682715" cy="5084117"/>
          </a:xfrm>
        </p:spPr>
        <p:txBody>
          <a:bodyPr/>
          <a:lstStyle/>
          <a:p>
            <a:pPr algn="just"/>
            <a:r>
              <a:rPr lang="en-GB" sz="1800" b="1" i="0" u="none" strike="noStrike" dirty="0">
                <a:solidFill>
                  <a:schemeClr val="bg1"/>
                </a:solidFill>
                <a:effectLst/>
                <a:latin typeface="Rubik"/>
              </a:rPr>
              <a:t>S1: What is Healthy Skin Ageing:</a:t>
            </a:r>
            <a:r>
              <a:rPr lang="en-GB" sz="1800" b="0" i="0" u="none" strike="noStrike" dirty="0">
                <a:solidFill>
                  <a:schemeClr val="bg1"/>
                </a:solidFill>
                <a:effectLst/>
                <a:latin typeface="Rubik"/>
              </a:rPr>
              <a:t> Discover the processes and factors influencing healthy skin ageing and the mechanisms by which these shape our appearance, relate to the health of our body and endure over time.</a:t>
            </a:r>
          </a:p>
          <a:p>
            <a:pPr algn="just"/>
            <a:br>
              <a:rPr lang="en-GB" sz="1800" b="1" i="0" u="none" strike="noStrike" dirty="0">
                <a:solidFill>
                  <a:schemeClr val="bg1"/>
                </a:solidFill>
                <a:effectLst/>
                <a:latin typeface="Rubik"/>
              </a:rPr>
            </a:br>
            <a:r>
              <a:rPr lang="en-GB" sz="1800" b="1" i="0" u="none" strike="noStrike" dirty="0">
                <a:solidFill>
                  <a:schemeClr val="bg1"/>
                </a:solidFill>
                <a:effectLst/>
                <a:latin typeface="Rubik"/>
              </a:rPr>
              <a:t>S2: Achieving Healthy Skin - Technological Approaches to Well-Ageing:</a:t>
            </a:r>
            <a:r>
              <a:rPr lang="en-GB" sz="1800" b="0" i="0" u="none" strike="noStrike" dirty="0">
                <a:solidFill>
                  <a:schemeClr val="bg1"/>
                </a:solidFill>
                <a:effectLst/>
                <a:latin typeface="Rubik"/>
              </a:rPr>
              <a:t> Navigate a world of new active ingredients and concepts, backed by the latest science and detailed mode-of-action studies that support their benefits and claims.</a:t>
            </a:r>
          </a:p>
          <a:p>
            <a:pPr algn="just"/>
            <a:br>
              <a:rPr lang="en-GB" sz="1800" b="1" i="0" u="none" strike="noStrike" dirty="0">
                <a:solidFill>
                  <a:schemeClr val="bg1"/>
                </a:solidFill>
                <a:effectLst/>
                <a:latin typeface="Rubik"/>
              </a:rPr>
            </a:br>
            <a:r>
              <a:rPr lang="en-GB" sz="1800" b="1" i="0" u="none" strike="noStrike" dirty="0">
                <a:solidFill>
                  <a:schemeClr val="bg1"/>
                </a:solidFill>
                <a:effectLst/>
                <a:latin typeface="Rubik"/>
              </a:rPr>
              <a:t>S3:</a:t>
            </a:r>
            <a:r>
              <a:rPr lang="en-GB" sz="1800" b="0" i="0" u="none" strike="noStrike" dirty="0">
                <a:solidFill>
                  <a:schemeClr val="bg1"/>
                </a:solidFill>
                <a:effectLst/>
                <a:latin typeface="Rubik"/>
              </a:rPr>
              <a:t> </a:t>
            </a:r>
            <a:r>
              <a:rPr lang="en-GB" sz="1800" b="1" i="0" u="none" strike="noStrike" dirty="0">
                <a:solidFill>
                  <a:schemeClr val="bg1"/>
                </a:solidFill>
                <a:effectLst/>
                <a:latin typeface="Rubik"/>
              </a:rPr>
              <a:t>Assessing Skincare Benefits and Advertising Claims:</a:t>
            </a:r>
            <a:r>
              <a:rPr lang="en-GB" sz="1800" b="0" i="0" u="none" strike="noStrike" dirty="0">
                <a:solidFill>
                  <a:schemeClr val="bg1"/>
                </a:solidFill>
                <a:effectLst/>
                <a:latin typeface="Rubik"/>
              </a:rPr>
              <a:t> Dive into diagnostics and efficacy testing methods as they relate to the assessment of healthy skin ageing, gaining insights that guide informed decisions in clinical and in vitro studies, as well as advertising claims</a:t>
            </a:r>
          </a:p>
          <a:p>
            <a:pPr algn="just"/>
            <a:br>
              <a:rPr lang="en-GB" sz="1800" b="1" i="0" u="none" strike="noStrike" dirty="0">
                <a:solidFill>
                  <a:schemeClr val="bg1"/>
                </a:solidFill>
                <a:effectLst/>
                <a:latin typeface="Rubik"/>
              </a:rPr>
            </a:br>
            <a:r>
              <a:rPr lang="en-GB" sz="1800" b="1" i="0" u="none" strike="noStrike" dirty="0">
                <a:solidFill>
                  <a:schemeClr val="bg1"/>
                </a:solidFill>
                <a:effectLst/>
                <a:latin typeface="Rubik"/>
              </a:rPr>
              <a:t>S4:</a:t>
            </a:r>
            <a:r>
              <a:rPr lang="en-GB" sz="1800" b="0" i="0" u="none" strike="noStrike" dirty="0">
                <a:solidFill>
                  <a:schemeClr val="bg1"/>
                </a:solidFill>
                <a:effectLst/>
                <a:latin typeface="Rubik"/>
              </a:rPr>
              <a:t> </a:t>
            </a:r>
            <a:r>
              <a:rPr lang="en-GB" sz="1800" b="1" i="0" u="none" strike="noStrike" dirty="0">
                <a:solidFill>
                  <a:schemeClr val="bg1"/>
                </a:solidFill>
                <a:effectLst/>
                <a:latin typeface="Rubik"/>
              </a:rPr>
              <a:t>A Future View of Well-Ageing:</a:t>
            </a:r>
            <a:r>
              <a:rPr lang="en-GB" sz="1800" b="0" i="0" u="none" strike="noStrike" dirty="0">
                <a:solidFill>
                  <a:schemeClr val="bg1"/>
                </a:solidFill>
                <a:effectLst/>
                <a:latin typeface="Rubik"/>
              </a:rPr>
              <a:t> Peer over the horizon to where science, consumer perceptions and insights converge and see how these are shaping the future of well-ageing (healthy ageing) skincare.</a:t>
            </a:r>
            <a:endParaRPr lang="en-US"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2DE1FADD-2598-1B6C-ED25-F25A0ECA4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9436" y="6268902"/>
            <a:ext cx="1065125" cy="365125"/>
          </a:xfrm>
          <a:prstGeom prst="rect">
            <a:avLst/>
          </a:prstGeom>
        </p:spPr>
      </p:pic>
      <p:sp>
        <p:nvSpPr>
          <p:cNvPr id="9" name="TextBox 8">
            <a:extLst>
              <a:ext uri="{FF2B5EF4-FFF2-40B4-BE49-F238E27FC236}">
                <a16:creationId xmlns:a16="http://schemas.microsoft.com/office/drawing/2014/main" id="{A6169B3F-3AAE-DF16-D29A-C694296DB306}"/>
              </a:ext>
            </a:extLst>
          </p:cNvPr>
          <p:cNvSpPr txBox="1"/>
          <p:nvPr/>
        </p:nvSpPr>
        <p:spPr>
          <a:xfrm>
            <a:off x="230642" y="419477"/>
            <a:ext cx="8631584" cy="830997"/>
          </a:xfrm>
          <a:prstGeom prst="rect">
            <a:avLst/>
          </a:prstGeom>
          <a:noFill/>
        </p:spPr>
        <p:txBody>
          <a:bodyPr wrap="square">
            <a:spAutoFit/>
          </a:bodyPr>
          <a:lstStyle/>
          <a:p>
            <a:r>
              <a:rPr lang="en-GB" sz="2400" b="1" i="0" u="none" strike="noStrike" dirty="0">
                <a:solidFill>
                  <a:schemeClr val="bg1"/>
                </a:solidFill>
                <a:effectLst/>
                <a:latin typeface="Rubik"/>
              </a:rPr>
              <a:t>Our goal is to enhance your understanding of the state-of-the-art science and thinking in this space through four in-depth sessions:</a:t>
            </a:r>
            <a:endParaRPr lang="en-US" sz="2400" b="1" dirty="0">
              <a:solidFill>
                <a:schemeClr val="bg1"/>
              </a:solidFill>
            </a:endParaRPr>
          </a:p>
        </p:txBody>
      </p:sp>
    </p:spTree>
    <p:extLst>
      <p:ext uri="{BB962C8B-B14F-4D97-AF65-F5344CB8AC3E}">
        <p14:creationId xmlns:p14="http://schemas.microsoft.com/office/powerpoint/2010/main" val="167414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12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A8C2-40F9-995F-50CF-E27B45C9732D}"/>
              </a:ext>
            </a:extLst>
          </p:cNvPr>
          <p:cNvSpPr>
            <a:spLocks noGrp="1"/>
          </p:cNvSpPr>
          <p:nvPr>
            <p:ph type="title"/>
          </p:nvPr>
        </p:nvSpPr>
        <p:spPr>
          <a:xfrm>
            <a:off x="755576" y="175330"/>
            <a:ext cx="7772400" cy="720080"/>
          </a:xfrm>
        </p:spPr>
        <p:txBody>
          <a:bodyPr/>
          <a:lstStyle/>
          <a:p>
            <a:pPr algn="ctr"/>
            <a:r>
              <a:rPr lang="en-GB" sz="3200" i="0" u="none" strike="noStrike" dirty="0">
                <a:solidFill>
                  <a:schemeClr val="bg1"/>
                </a:solidFill>
                <a:effectLst/>
                <a:latin typeface="Rubik"/>
              </a:rPr>
              <a:t>Scientific Programme Director</a:t>
            </a:r>
            <a:endParaRPr lang="en-US" sz="3200" dirty="0">
              <a:solidFill>
                <a:schemeClr val="bg1"/>
              </a:solidFill>
            </a:endParaRPr>
          </a:p>
        </p:txBody>
      </p:sp>
      <p:sp>
        <p:nvSpPr>
          <p:cNvPr id="3" name="Text Placeholder 2">
            <a:extLst>
              <a:ext uri="{FF2B5EF4-FFF2-40B4-BE49-F238E27FC236}">
                <a16:creationId xmlns:a16="http://schemas.microsoft.com/office/drawing/2014/main" id="{38C86784-6C56-90E5-D24D-EBD674ED1316}"/>
              </a:ext>
            </a:extLst>
          </p:cNvPr>
          <p:cNvSpPr>
            <a:spLocks noGrp="1"/>
          </p:cNvSpPr>
          <p:nvPr>
            <p:ph type="body" idx="1"/>
          </p:nvPr>
        </p:nvSpPr>
        <p:spPr>
          <a:xfrm>
            <a:off x="2971192" y="714193"/>
            <a:ext cx="3201615" cy="473844"/>
          </a:xfrm>
        </p:spPr>
        <p:txBody>
          <a:bodyPr/>
          <a:lstStyle/>
          <a:p>
            <a:r>
              <a:rPr lang="en-GB" sz="2400" b="1" i="1" u="none" strike="noStrike" dirty="0">
                <a:solidFill>
                  <a:schemeClr val="bg1"/>
                </a:solidFill>
                <a:effectLst/>
                <a:latin typeface="Rubik"/>
              </a:rPr>
              <a:t>Dr Katerina </a:t>
            </a:r>
            <a:r>
              <a:rPr lang="en-GB" sz="2400" b="1" i="1" u="none" strike="noStrike" dirty="0" err="1">
                <a:solidFill>
                  <a:schemeClr val="bg1"/>
                </a:solidFill>
                <a:effectLst/>
                <a:latin typeface="Rubik"/>
              </a:rPr>
              <a:t>Steventon</a:t>
            </a:r>
            <a:endParaRPr lang="en-US" sz="2400" b="1" i="1" dirty="0">
              <a:solidFill>
                <a:schemeClr val="bg1"/>
              </a:solidFill>
            </a:endParaRPr>
          </a:p>
        </p:txBody>
      </p:sp>
      <p:pic>
        <p:nvPicPr>
          <p:cNvPr id="6" name="Picture 5" descr="A person with blonde hair&#10;&#10;Description automatically generated">
            <a:extLst>
              <a:ext uri="{FF2B5EF4-FFF2-40B4-BE49-F238E27FC236}">
                <a16:creationId xmlns:a16="http://schemas.microsoft.com/office/drawing/2014/main" id="{BE62A397-501A-F8D0-103A-9BA4667786D0}"/>
              </a:ext>
            </a:extLst>
          </p:cNvPr>
          <p:cNvPicPr>
            <a:picLocks noChangeAspect="1"/>
          </p:cNvPicPr>
          <p:nvPr/>
        </p:nvPicPr>
        <p:blipFill rotWithShape="1">
          <a:blip r:embed="rId2">
            <a:extLst>
              <a:ext uri="{28A0092B-C50C-407E-A947-70E740481C1C}">
                <a14:useLocalDpi xmlns:a14="http://schemas.microsoft.com/office/drawing/2010/main" val="0"/>
              </a:ext>
            </a:extLst>
          </a:blip>
          <a:srcRect l="15980" t="9014" r="18487" b="10190"/>
          <a:stretch/>
        </p:blipFill>
        <p:spPr>
          <a:xfrm>
            <a:off x="4788024" y="1434273"/>
            <a:ext cx="3960440" cy="4756917"/>
          </a:xfrm>
          <a:prstGeom prst="rect">
            <a:avLst/>
          </a:prstGeom>
        </p:spPr>
      </p:pic>
      <p:sp>
        <p:nvSpPr>
          <p:cNvPr id="10" name="TextBox 9">
            <a:extLst>
              <a:ext uri="{FF2B5EF4-FFF2-40B4-BE49-F238E27FC236}">
                <a16:creationId xmlns:a16="http://schemas.microsoft.com/office/drawing/2014/main" id="{3ACD6C7A-E715-9F99-0D7D-BA3054030CD7}"/>
              </a:ext>
            </a:extLst>
          </p:cNvPr>
          <p:cNvSpPr txBox="1"/>
          <p:nvPr/>
        </p:nvSpPr>
        <p:spPr>
          <a:xfrm>
            <a:off x="324479" y="1542879"/>
            <a:ext cx="4248471" cy="4539704"/>
          </a:xfrm>
          <a:prstGeom prst="rect">
            <a:avLst/>
          </a:prstGeom>
          <a:noFill/>
        </p:spPr>
        <p:txBody>
          <a:bodyPr wrap="square">
            <a:spAutoFit/>
          </a:bodyPr>
          <a:lstStyle/>
          <a:p>
            <a:pPr algn="just"/>
            <a:r>
              <a:rPr lang="en-GB" sz="1700" b="0" i="0" u="none" strike="noStrike" dirty="0">
                <a:solidFill>
                  <a:schemeClr val="bg1"/>
                </a:solidFill>
                <a:effectLst/>
                <a:latin typeface="Rubik"/>
              </a:rPr>
              <a:t>Dr Katerina </a:t>
            </a:r>
            <a:r>
              <a:rPr lang="en-GB" sz="1700" b="0" i="0" u="none" strike="noStrike" dirty="0" err="1">
                <a:solidFill>
                  <a:schemeClr val="bg1"/>
                </a:solidFill>
                <a:effectLst/>
                <a:latin typeface="Rubik"/>
              </a:rPr>
              <a:t>Steventon</a:t>
            </a:r>
            <a:r>
              <a:rPr lang="en-GB" sz="1700" b="0" i="0" u="none" strike="noStrike" dirty="0">
                <a:solidFill>
                  <a:schemeClr val="bg1"/>
                </a:solidFill>
                <a:effectLst/>
                <a:latin typeface="Rubik"/>
              </a:rPr>
              <a:t> is a skincare specialist with substantial experience of working at the clinical, commercial and research interface. She holds an MSc in Clinical Biochemistry, a PhD in Transdermal Absorptions and has over 25 years’ global work experience in the personal care and wound care industry. Katerina has an in-depth knowledge of skin biology, skin health and ageing as well as front end innovation and translational research engaging industry and academia. Having lived and worked around the world, she understands the consumer paradigm and perceptions of skincare across different cultures and ethnicities and runs an innovation consultancy focussing on functional skincare.</a:t>
            </a:r>
            <a:endParaRPr lang="en-US" sz="1700" dirty="0">
              <a:solidFill>
                <a:schemeClr val="bg1"/>
              </a:solidFill>
            </a:endParaRPr>
          </a:p>
        </p:txBody>
      </p:sp>
      <p:pic>
        <p:nvPicPr>
          <p:cNvPr id="4" name="Picture 3" descr="Logo&#10;&#10;Description automatically generated">
            <a:extLst>
              <a:ext uri="{FF2B5EF4-FFF2-40B4-BE49-F238E27FC236}">
                <a16:creationId xmlns:a16="http://schemas.microsoft.com/office/drawing/2014/main" id="{176E030D-27A5-4408-CF40-3017E3D11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9436" y="6363469"/>
            <a:ext cx="1065125" cy="365125"/>
          </a:xfrm>
          <a:prstGeom prst="rect">
            <a:avLst/>
          </a:prstGeom>
        </p:spPr>
      </p:pic>
    </p:spTree>
    <p:extLst>
      <p:ext uri="{BB962C8B-B14F-4D97-AF65-F5344CB8AC3E}">
        <p14:creationId xmlns:p14="http://schemas.microsoft.com/office/powerpoint/2010/main" val="93771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12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A8C2-40F9-995F-50CF-E27B45C9732D}"/>
              </a:ext>
            </a:extLst>
          </p:cNvPr>
          <p:cNvSpPr>
            <a:spLocks noGrp="1"/>
          </p:cNvSpPr>
          <p:nvPr>
            <p:ph type="title"/>
          </p:nvPr>
        </p:nvSpPr>
        <p:spPr>
          <a:xfrm>
            <a:off x="755576" y="175330"/>
            <a:ext cx="7772400" cy="720080"/>
          </a:xfrm>
        </p:spPr>
        <p:txBody>
          <a:bodyPr/>
          <a:lstStyle/>
          <a:p>
            <a:pPr algn="ctr"/>
            <a:r>
              <a:rPr lang="en-GB" sz="3200" i="0" u="none" strike="noStrike" dirty="0">
                <a:solidFill>
                  <a:schemeClr val="bg1"/>
                </a:solidFill>
                <a:effectLst/>
                <a:latin typeface="Rubik"/>
              </a:rPr>
              <a:t>WHO ATTENDS?</a:t>
            </a:r>
            <a:endParaRPr lang="en-US" sz="3200" dirty="0">
              <a:solidFill>
                <a:schemeClr val="bg1"/>
              </a:solidFill>
            </a:endParaRPr>
          </a:p>
        </p:txBody>
      </p:sp>
      <p:sp>
        <p:nvSpPr>
          <p:cNvPr id="4" name="TextBox 3">
            <a:extLst>
              <a:ext uri="{FF2B5EF4-FFF2-40B4-BE49-F238E27FC236}">
                <a16:creationId xmlns:a16="http://schemas.microsoft.com/office/drawing/2014/main" id="{2B0511F2-3E25-FF33-AA91-C1EE18338ABE}"/>
              </a:ext>
            </a:extLst>
          </p:cNvPr>
          <p:cNvSpPr txBox="1"/>
          <p:nvPr/>
        </p:nvSpPr>
        <p:spPr>
          <a:xfrm>
            <a:off x="107504" y="764704"/>
            <a:ext cx="8568952" cy="6186309"/>
          </a:xfrm>
          <a:prstGeom prst="rect">
            <a:avLst/>
          </a:prstGeom>
          <a:noFill/>
        </p:spPr>
        <p:txBody>
          <a:bodyPr wrap="square" rtlCol="0">
            <a:spAutoFit/>
          </a:bodyPr>
          <a:lstStyle/>
          <a:p>
            <a:r>
              <a:rPr lang="en-GB" dirty="0">
                <a:solidFill>
                  <a:schemeClr val="bg1"/>
                </a:solidFill>
              </a:rPr>
              <a:t>See below for a preview of job titles and companies that have attended the Anti-Ageing Conference: </a:t>
            </a:r>
          </a:p>
          <a:p>
            <a:endParaRPr lang="en-GB" dirty="0">
              <a:solidFill>
                <a:schemeClr val="bg1"/>
              </a:solidFill>
            </a:endParaRPr>
          </a:p>
          <a:p>
            <a:pPr marL="285750" indent="-285750">
              <a:buFont typeface="Arial" panose="020B0604020202020204" pitchFamily="34" charset="0"/>
              <a:buChar char="•"/>
            </a:pPr>
            <a:r>
              <a:rPr lang="en-GB" sz="1800" dirty="0">
                <a:solidFill>
                  <a:schemeClr val="bg1"/>
                </a:solidFill>
              </a:rPr>
              <a:t>Director of Science</a:t>
            </a:r>
          </a:p>
          <a:p>
            <a:pPr marL="285750" indent="-285750">
              <a:buFont typeface="Arial" panose="020B0604020202020204" pitchFamily="34" charset="0"/>
              <a:buChar char="•"/>
            </a:pPr>
            <a:r>
              <a:rPr lang="en-GB" sz="1800" b="0" baseline="0" dirty="0">
                <a:solidFill>
                  <a:schemeClr val="bg1"/>
                </a:solidFill>
                <a:latin typeface="Arial" panose="020B0604020202020204" pitchFamily="34" charset="0"/>
                <a:cs typeface="Arial" panose="020B0604020202020204" pitchFamily="34" charset="0"/>
              </a:rPr>
              <a:t>Director Strategic Innovation &amp; Science</a:t>
            </a:r>
            <a:endParaRPr lang="en-GB" sz="1800" dirty="0">
              <a:solidFill>
                <a:schemeClr val="bg1"/>
              </a:solidFill>
            </a:endParaRPr>
          </a:p>
          <a:p>
            <a:pPr marL="285750" indent="-285750">
              <a:buFont typeface="Arial" panose="020B0604020202020204" pitchFamily="34" charset="0"/>
              <a:buChar char="•"/>
            </a:pPr>
            <a:r>
              <a:rPr lang="en-GB" sz="1800" dirty="0">
                <a:solidFill>
                  <a:schemeClr val="bg1"/>
                </a:solidFill>
              </a:rPr>
              <a:t>Formulation Scientist </a:t>
            </a:r>
          </a:p>
          <a:p>
            <a:pPr marL="285750" indent="-285750">
              <a:buFont typeface="Arial" panose="020B0604020202020204" pitchFamily="34" charset="0"/>
              <a:buChar char="•"/>
            </a:pPr>
            <a:r>
              <a:rPr lang="en-GB" sz="1800" b="0" kern="1200" dirty="0">
                <a:solidFill>
                  <a:schemeClr val="bg1"/>
                </a:solidFill>
                <a:effectLst/>
                <a:latin typeface="Arial" panose="020B0604020202020204" pitchFamily="34" charset="0"/>
                <a:ea typeface="+mn-ea"/>
                <a:cs typeface="Arial" panose="020B0604020202020204" pitchFamily="34" charset="0"/>
              </a:rPr>
              <a:t>Head of Development &amp; Compliance</a:t>
            </a:r>
            <a:endParaRPr lang="en-GB" sz="1800" dirty="0">
              <a:solidFill>
                <a:schemeClr val="bg1"/>
              </a:solidFill>
            </a:endParaRPr>
          </a:p>
          <a:p>
            <a:pPr marL="285750" indent="-285750">
              <a:buFont typeface="Arial" panose="020B0604020202020204" pitchFamily="34" charset="0"/>
              <a:buChar char="•"/>
            </a:pPr>
            <a:r>
              <a:rPr lang="en-GB" sz="1800" dirty="0">
                <a:solidFill>
                  <a:schemeClr val="bg1"/>
                </a:solidFill>
              </a:rPr>
              <a:t>Head of Skincare</a:t>
            </a:r>
          </a:p>
          <a:p>
            <a:pPr marL="2286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dirty="0">
                <a:solidFill>
                  <a:schemeClr val="bg1"/>
                </a:solidFill>
                <a:effectLst/>
                <a:latin typeface="Arial" panose="020B0604020202020204" pitchFamily="34" charset="0"/>
                <a:ea typeface="+mn-ea"/>
                <a:cs typeface="Arial" panose="020B0604020202020204" pitchFamily="34" charset="0"/>
              </a:rPr>
              <a:t>Head of Skin Lab</a:t>
            </a:r>
          </a:p>
          <a:p>
            <a:pPr marL="2286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baseline="0" dirty="0">
                <a:solidFill>
                  <a:schemeClr val="bg1"/>
                </a:solidFill>
                <a:latin typeface="Arial" panose="020B0604020202020204" pitchFamily="34" charset="0"/>
                <a:cs typeface="Arial" panose="020B0604020202020204" pitchFamily="34" charset="0"/>
              </a:rPr>
              <a:t>Innovation Skincare Technologist</a:t>
            </a:r>
          </a:p>
          <a:p>
            <a:pPr marL="285750" indent="-285750">
              <a:buFont typeface="Arial" panose="020B0604020202020204" pitchFamily="34" charset="0"/>
              <a:buChar char="•"/>
            </a:pPr>
            <a:r>
              <a:rPr lang="en-GB" sz="1800" dirty="0">
                <a:solidFill>
                  <a:schemeClr val="bg1"/>
                </a:solidFill>
              </a:rPr>
              <a:t>Product Manager</a:t>
            </a:r>
          </a:p>
          <a:p>
            <a:pPr marL="285750" indent="-285750">
              <a:buFont typeface="Arial" panose="020B0604020202020204" pitchFamily="34" charset="0"/>
              <a:buChar char="•"/>
            </a:pPr>
            <a:r>
              <a:rPr lang="en-GB" sz="1800" dirty="0">
                <a:solidFill>
                  <a:schemeClr val="bg1"/>
                </a:solidFill>
              </a:rPr>
              <a:t>Project Manager</a:t>
            </a:r>
          </a:p>
          <a:p>
            <a:pPr marL="285750" indent="-285750">
              <a:buFont typeface="Arial" panose="020B0604020202020204" pitchFamily="34" charset="0"/>
              <a:buChar char="•"/>
            </a:pPr>
            <a:r>
              <a:rPr lang="en-GB" sz="1800" dirty="0">
                <a:solidFill>
                  <a:schemeClr val="bg1"/>
                </a:solidFill>
              </a:rPr>
              <a:t>R&amp;D Director</a:t>
            </a:r>
          </a:p>
          <a:p>
            <a:pPr marL="285750" indent="-285750">
              <a:buFont typeface="Arial" panose="020B0604020202020204" pitchFamily="34" charset="0"/>
              <a:buChar char="•"/>
            </a:pPr>
            <a:r>
              <a:rPr lang="en-GB" sz="1800" dirty="0">
                <a:solidFill>
                  <a:schemeClr val="bg1"/>
                </a:solidFill>
              </a:rPr>
              <a:t>R&amp;D Manager</a:t>
            </a:r>
          </a:p>
          <a:p>
            <a:pPr marL="285750" indent="-285750">
              <a:buFont typeface="Arial" panose="020B0604020202020204" pitchFamily="34" charset="0"/>
              <a:buChar char="•"/>
            </a:pPr>
            <a:r>
              <a:rPr lang="en-GB" sz="1800" dirty="0">
                <a:solidFill>
                  <a:schemeClr val="bg1"/>
                </a:solidFill>
              </a:rPr>
              <a:t>Regulatory Affairs Manager</a:t>
            </a:r>
          </a:p>
          <a:p>
            <a:pPr marL="285750" indent="-285750">
              <a:buFont typeface="Arial" panose="020B0604020202020204" pitchFamily="34" charset="0"/>
              <a:buChar char="•"/>
            </a:pPr>
            <a:r>
              <a:rPr lang="en-GB" sz="1800" dirty="0">
                <a:solidFill>
                  <a:schemeClr val="bg1"/>
                </a:solidFill>
              </a:rPr>
              <a:t>Regulatory Manager</a:t>
            </a:r>
          </a:p>
          <a:p>
            <a:pPr marL="285750" indent="-285750">
              <a:buFont typeface="Arial" panose="020B0604020202020204" pitchFamily="34" charset="0"/>
              <a:buChar char="•"/>
            </a:pPr>
            <a:r>
              <a:rPr lang="en-GB" sz="1800" b="0" kern="1200" dirty="0">
                <a:solidFill>
                  <a:schemeClr val="bg1"/>
                </a:solidFill>
                <a:effectLst/>
                <a:latin typeface="Arial" panose="020B0604020202020204" pitchFamily="34" charset="0"/>
                <a:ea typeface="+mn-ea"/>
                <a:cs typeface="Arial" panose="020B0604020202020204" pitchFamily="34" charset="0"/>
              </a:rPr>
              <a:t>Scientific Expert</a:t>
            </a:r>
            <a:endParaRPr lang="en-GB" sz="1800" dirty="0">
              <a:solidFill>
                <a:schemeClr val="bg1"/>
              </a:solidFill>
            </a:endParaRPr>
          </a:p>
          <a:p>
            <a:pPr marL="285750" indent="-285750">
              <a:buFont typeface="Arial" panose="020B0604020202020204" pitchFamily="34" charset="0"/>
              <a:buChar char="•"/>
            </a:pPr>
            <a:r>
              <a:rPr lang="en-GB" sz="1800" dirty="0">
                <a:solidFill>
                  <a:schemeClr val="bg1"/>
                </a:solidFill>
              </a:rPr>
              <a:t>Scientific Vice President</a:t>
            </a:r>
          </a:p>
          <a:p>
            <a:pPr marL="285750" indent="-285750">
              <a:buFont typeface="Arial" panose="020B0604020202020204" pitchFamily="34" charset="0"/>
              <a:buChar char="•"/>
            </a:pPr>
            <a:r>
              <a:rPr lang="en-GB" sz="1800" dirty="0">
                <a:solidFill>
                  <a:schemeClr val="bg1"/>
                </a:solidFill>
              </a:rPr>
              <a:t>Technical Directors</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6" name="Picture 5" descr="Logo, company name&#10;&#10;Description automatically generated">
            <a:extLst>
              <a:ext uri="{FF2B5EF4-FFF2-40B4-BE49-F238E27FC236}">
                <a16:creationId xmlns:a16="http://schemas.microsoft.com/office/drawing/2014/main" id="{5DBB0A7A-5803-AD82-A768-498E5E4F5C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25" t="-1" r="20863" b="13322"/>
          <a:stretch/>
        </p:blipFill>
        <p:spPr>
          <a:xfrm>
            <a:off x="4674615" y="1556792"/>
            <a:ext cx="4039388"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Logo&#10;&#10;Description automatically generated">
            <a:extLst>
              <a:ext uri="{FF2B5EF4-FFF2-40B4-BE49-F238E27FC236}">
                <a16:creationId xmlns:a16="http://schemas.microsoft.com/office/drawing/2014/main" id="{893A9E99-764B-5B2D-C2E8-D66D1B8F6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043" y="6317545"/>
            <a:ext cx="1065125" cy="365125"/>
          </a:xfrm>
          <a:prstGeom prst="rect">
            <a:avLst/>
          </a:prstGeom>
        </p:spPr>
      </p:pic>
    </p:spTree>
    <p:extLst>
      <p:ext uri="{BB962C8B-B14F-4D97-AF65-F5344CB8AC3E}">
        <p14:creationId xmlns:p14="http://schemas.microsoft.com/office/powerpoint/2010/main" val="413763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12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A8C2-40F9-995F-50CF-E27B45C9732D}"/>
              </a:ext>
            </a:extLst>
          </p:cNvPr>
          <p:cNvSpPr>
            <a:spLocks noGrp="1"/>
          </p:cNvSpPr>
          <p:nvPr>
            <p:ph type="title"/>
          </p:nvPr>
        </p:nvSpPr>
        <p:spPr>
          <a:xfrm>
            <a:off x="685800" y="44624"/>
            <a:ext cx="7772400" cy="720080"/>
          </a:xfrm>
        </p:spPr>
        <p:txBody>
          <a:bodyPr/>
          <a:lstStyle/>
          <a:p>
            <a:pPr algn="ctr"/>
            <a:r>
              <a:rPr lang="en-GB" sz="3200" i="0" u="none" strike="noStrike" dirty="0">
                <a:solidFill>
                  <a:schemeClr val="bg1"/>
                </a:solidFill>
                <a:effectLst/>
                <a:latin typeface="Rubik"/>
              </a:rPr>
              <a:t>WHY SPONSOR?</a:t>
            </a:r>
            <a:endParaRPr lang="en-US" sz="3200" dirty="0">
              <a:solidFill>
                <a:schemeClr val="bg1"/>
              </a:solidFill>
            </a:endParaRPr>
          </a:p>
        </p:txBody>
      </p:sp>
      <p:sp>
        <p:nvSpPr>
          <p:cNvPr id="4" name="TextBox 3">
            <a:extLst>
              <a:ext uri="{FF2B5EF4-FFF2-40B4-BE49-F238E27FC236}">
                <a16:creationId xmlns:a16="http://schemas.microsoft.com/office/drawing/2014/main" id="{2B0511F2-3E25-FF33-AA91-C1EE18338ABE}"/>
              </a:ext>
            </a:extLst>
          </p:cNvPr>
          <p:cNvSpPr txBox="1"/>
          <p:nvPr/>
        </p:nvSpPr>
        <p:spPr>
          <a:xfrm>
            <a:off x="179512" y="620688"/>
            <a:ext cx="8568952" cy="6955750"/>
          </a:xfrm>
          <a:prstGeom prst="rect">
            <a:avLst/>
          </a:prstGeom>
          <a:noFill/>
        </p:spPr>
        <p:txBody>
          <a:bodyPr wrap="square" numCol="1" rtlCol="0">
            <a:spAutoFit/>
          </a:bodyPr>
          <a:lstStyle/>
          <a:p>
            <a:r>
              <a:rPr lang="en-GB" sz="2000" dirty="0">
                <a:solidFill>
                  <a:schemeClr val="bg1"/>
                </a:solidFill>
              </a:rPr>
              <a:t>What sets us apart…..                    Previous sponsors have included:</a:t>
            </a:r>
          </a:p>
          <a:p>
            <a:endParaRPr lang="en-GB" sz="1200" dirty="0">
              <a:solidFill>
                <a:schemeClr val="bg1"/>
              </a:solidFill>
            </a:endParaRPr>
          </a:p>
          <a:p>
            <a:pPr>
              <a:buFont typeface="Arial" charset="0"/>
              <a:buNone/>
            </a:pPr>
            <a:r>
              <a:rPr lang="en-US" altLang="en-US" sz="1400" b="1" dirty="0">
                <a:solidFill>
                  <a:schemeClr val="bg1"/>
                </a:solidFill>
                <a:latin typeface="Arial" panose="020B0604020202020204" pitchFamily="34" charset="0"/>
                <a:cs typeface="Arial" panose="020B0604020202020204" pitchFamily="34" charset="0"/>
              </a:rPr>
              <a:t>DELEGATES</a:t>
            </a:r>
            <a:endParaRPr lang="en-US" altLang="en-US" sz="1200" b="1" dirty="0">
              <a:solidFill>
                <a:schemeClr val="bg1"/>
              </a:solidFill>
              <a:latin typeface="Arial" panose="020B0604020202020204" pitchFamily="34" charset="0"/>
              <a:cs typeface="Arial" panose="020B0604020202020204" pitchFamily="34" charset="0"/>
            </a:endParaRPr>
          </a:p>
          <a:p>
            <a:pPr>
              <a:buFont typeface="Arial" charset="0"/>
              <a:buNone/>
            </a:pPr>
            <a:r>
              <a:rPr lang="en-US" altLang="en-US" sz="1200" dirty="0">
                <a:solidFill>
                  <a:schemeClr val="bg1"/>
                </a:solidFill>
                <a:latin typeface="Arial" panose="020B0604020202020204" pitchFamily="34" charset="0"/>
                <a:cs typeface="Arial" panose="020B0604020202020204" pitchFamily="34" charset="0"/>
              </a:rPr>
              <a:t>Approximately 130– 150 Leading Technicians, </a:t>
            </a:r>
          </a:p>
          <a:p>
            <a:pPr>
              <a:buFont typeface="Arial" charset="0"/>
              <a:buNone/>
            </a:pPr>
            <a:r>
              <a:rPr lang="en-US" altLang="en-US" sz="1200" dirty="0">
                <a:solidFill>
                  <a:schemeClr val="bg1"/>
                </a:solidFill>
                <a:latin typeface="Arial" panose="020B0604020202020204" pitchFamily="34" charset="0"/>
                <a:cs typeface="Arial" panose="020B0604020202020204" pitchFamily="34" charset="0"/>
              </a:rPr>
              <a:t>Scientists and Heads of R&amp;D from major skincare </a:t>
            </a:r>
          </a:p>
          <a:p>
            <a:pPr>
              <a:buFont typeface="Arial" charset="0"/>
              <a:buNone/>
            </a:pPr>
            <a:r>
              <a:rPr lang="en-US" altLang="en-US" sz="1200" dirty="0">
                <a:solidFill>
                  <a:schemeClr val="bg1"/>
                </a:solidFill>
                <a:latin typeface="Arial" panose="020B0604020202020204" pitchFamily="34" charset="0"/>
                <a:cs typeface="Arial" panose="020B0604020202020204" pitchFamily="34" charset="0"/>
              </a:rPr>
              <a:t>brands all over the world. </a:t>
            </a:r>
          </a:p>
          <a:p>
            <a:pPr>
              <a:buFont typeface="Arial" charset="0"/>
              <a:buNone/>
            </a:pPr>
            <a:endParaRPr lang="en-GB" altLang="en-US" sz="1200" dirty="0">
              <a:solidFill>
                <a:schemeClr val="bg1"/>
              </a:solidFill>
              <a:latin typeface="Arial" panose="020B0604020202020204" pitchFamily="34" charset="0"/>
              <a:cs typeface="Arial" panose="020B0604020202020204" pitchFamily="34" charset="0"/>
            </a:endParaRPr>
          </a:p>
          <a:p>
            <a:pPr>
              <a:buNone/>
            </a:pPr>
            <a:r>
              <a:rPr lang="en-US" altLang="en-US" sz="1400" b="1" dirty="0">
                <a:solidFill>
                  <a:schemeClr val="bg1"/>
                </a:solidFill>
                <a:latin typeface="Arial" panose="020B0604020202020204" pitchFamily="34" charset="0"/>
                <a:cs typeface="Arial" panose="020B0604020202020204" pitchFamily="34" charset="0"/>
              </a:rPr>
              <a:t>NETWORKING</a:t>
            </a:r>
            <a:br>
              <a:rPr lang="en-US" altLang="en-US" sz="1200" b="1" dirty="0">
                <a:solidFill>
                  <a:schemeClr val="bg1"/>
                </a:solidFill>
                <a:latin typeface="Arial" panose="020B0604020202020204" pitchFamily="34" charset="0"/>
                <a:cs typeface="Arial" panose="020B0604020202020204" pitchFamily="34" charset="0"/>
              </a:rPr>
            </a:br>
            <a:r>
              <a:rPr lang="en-US" altLang="en-US" sz="1200" dirty="0" err="1">
                <a:solidFill>
                  <a:schemeClr val="bg1"/>
                </a:solidFill>
                <a:latin typeface="Arial" panose="020B0604020202020204" pitchFamily="34" charset="0"/>
                <a:cs typeface="Arial" panose="020B0604020202020204" pitchFamily="34" charset="0"/>
              </a:rPr>
              <a:t>N</a:t>
            </a:r>
            <a:r>
              <a:rPr lang="en-US" sz="1200" dirty="0" err="1">
                <a:solidFill>
                  <a:schemeClr val="bg1"/>
                </a:solidFill>
                <a:latin typeface="Arial" panose="020B0604020202020204" pitchFamily="34" charset="0"/>
                <a:cs typeface="Arial" panose="020B0604020202020204" pitchFamily="34" charset="0"/>
              </a:rPr>
              <a:t>etworking</a:t>
            </a:r>
            <a:r>
              <a:rPr lang="en-US" sz="1200" dirty="0">
                <a:solidFill>
                  <a:schemeClr val="bg1"/>
                </a:solidFill>
                <a:latin typeface="Arial" panose="020B0604020202020204" pitchFamily="34" charset="0"/>
                <a:cs typeface="Arial" panose="020B0604020202020204" pitchFamily="34" charset="0"/>
              </a:rPr>
              <a:t> social functions are a key part of the </a:t>
            </a:r>
          </a:p>
          <a:p>
            <a:pPr>
              <a:buNone/>
            </a:pPr>
            <a:r>
              <a:rPr lang="en-US" sz="1200" dirty="0">
                <a:solidFill>
                  <a:schemeClr val="bg1"/>
                </a:solidFill>
                <a:latin typeface="Arial" panose="020B0604020202020204" pitchFamily="34" charset="0"/>
                <a:cs typeface="Arial" panose="020B0604020202020204" pitchFamily="34" charset="0"/>
              </a:rPr>
              <a:t>experience, the environment encourages closer </a:t>
            </a:r>
          </a:p>
          <a:p>
            <a:pPr>
              <a:buNone/>
            </a:pPr>
            <a:r>
              <a:rPr lang="en-US" sz="1200" dirty="0">
                <a:solidFill>
                  <a:schemeClr val="bg1"/>
                </a:solidFill>
                <a:latin typeface="Arial" panose="020B0604020202020204" pitchFamily="34" charset="0"/>
                <a:cs typeface="Arial" panose="020B0604020202020204" pitchFamily="34" charset="0"/>
              </a:rPr>
              <a:t>rapport to develop between all participants</a:t>
            </a:r>
          </a:p>
          <a:p>
            <a:pPr>
              <a:buNone/>
            </a:pPr>
            <a:br>
              <a:rPr lang="en-US" altLang="en-US" sz="1400" b="1" dirty="0">
                <a:solidFill>
                  <a:schemeClr val="bg1"/>
                </a:solidFill>
                <a:latin typeface="Arial" panose="020B0604020202020204" pitchFamily="34" charset="0"/>
                <a:cs typeface="Arial" panose="020B0604020202020204" pitchFamily="34" charset="0"/>
              </a:rPr>
            </a:br>
            <a:r>
              <a:rPr lang="en-GB" altLang="en-US" sz="1400" b="1" dirty="0">
                <a:solidFill>
                  <a:schemeClr val="bg1"/>
                </a:solidFill>
                <a:latin typeface="Arial" panose="020B0604020202020204" pitchFamily="34" charset="0"/>
                <a:cs typeface="Arial" panose="020B0604020202020204" pitchFamily="34" charset="0"/>
              </a:rPr>
              <a:t>CONTACT INFORMATION </a:t>
            </a:r>
          </a:p>
          <a:p>
            <a:r>
              <a:rPr lang="en-GB" sz="1200" dirty="0">
                <a:solidFill>
                  <a:schemeClr val="bg1"/>
                </a:solidFill>
                <a:latin typeface="Arial" panose="020B0604020202020204" pitchFamily="34" charset="0"/>
                <a:cs typeface="Arial" panose="020B0604020202020204" pitchFamily="34" charset="0"/>
              </a:rPr>
              <a:t>We provide you with contact details of all the </a:t>
            </a:r>
          </a:p>
          <a:p>
            <a:r>
              <a:rPr lang="en-GB" sz="1200" dirty="0">
                <a:solidFill>
                  <a:schemeClr val="bg1"/>
                </a:solidFill>
                <a:latin typeface="Arial" panose="020B0604020202020204" pitchFamily="34" charset="0"/>
                <a:cs typeface="Arial" panose="020B0604020202020204" pitchFamily="34" charset="0"/>
              </a:rPr>
              <a:t>event participants after the conference has </a:t>
            </a:r>
          </a:p>
          <a:p>
            <a:r>
              <a:rPr lang="en-GB" sz="1200" dirty="0">
                <a:solidFill>
                  <a:schemeClr val="bg1"/>
                </a:solidFill>
                <a:latin typeface="Arial" panose="020B0604020202020204" pitchFamily="34" charset="0"/>
                <a:cs typeface="Arial" panose="020B0604020202020204" pitchFamily="34" charset="0"/>
              </a:rPr>
              <a:t>concluded.</a:t>
            </a:r>
            <a:br>
              <a:rPr lang="en-GB" sz="1200" dirty="0">
                <a:solidFill>
                  <a:schemeClr val="bg1"/>
                </a:solidFill>
                <a:latin typeface="Arial" panose="020B0604020202020204" pitchFamily="34" charset="0"/>
                <a:cs typeface="Arial" panose="020B0604020202020204" pitchFamily="34" charset="0"/>
              </a:rPr>
            </a:br>
            <a:br>
              <a:rPr lang="en-GB" sz="1200" dirty="0">
                <a:solidFill>
                  <a:schemeClr val="bg1"/>
                </a:solidFill>
                <a:latin typeface="Arial" panose="020B0604020202020204" pitchFamily="34" charset="0"/>
                <a:cs typeface="Arial" panose="020B0604020202020204" pitchFamily="34" charset="0"/>
              </a:rPr>
            </a:br>
            <a:r>
              <a:rPr lang="en-US" altLang="en-US" sz="1400" b="1" dirty="0">
                <a:solidFill>
                  <a:schemeClr val="bg1"/>
                </a:solidFill>
                <a:latin typeface="Arial" panose="020B0604020202020204" pitchFamily="34" charset="0"/>
                <a:cs typeface="Arial" panose="020B0604020202020204" pitchFamily="34" charset="0"/>
              </a:rPr>
              <a:t>MARKETING FEATURES</a:t>
            </a:r>
            <a:br>
              <a:rPr lang="en-US" altLang="en-US" sz="1200" b="1" dirty="0">
                <a:solidFill>
                  <a:schemeClr val="bg1"/>
                </a:solidFill>
                <a:latin typeface="Arial" panose="020B0604020202020204" pitchFamily="34" charset="0"/>
                <a:cs typeface="Arial" panose="020B0604020202020204" pitchFamily="34" charset="0"/>
              </a:rPr>
            </a:br>
            <a:r>
              <a:rPr lang="en-US" altLang="en-US" sz="1200" dirty="0">
                <a:solidFill>
                  <a:schemeClr val="bg1"/>
                </a:solidFill>
                <a:latin typeface="Arial" panose="020B0604020202020204" pitchFamily="34" charset="0"/>
                <a:cs typeface="Arial" panose="020B0604020202020204" pitchFamily="34" charset="0"/>
              </a:rPr>
              <a:t>Your logo and website link will feature on all </a:t>
            </a:r>
          </a:p>
          <a:p>
            <a:r>
              <a:rPr lang="en-US" altLang="en-US" sz="1200" dirty="0">
                <a:solidFill>
                  <a:schemeClr val="bg1"/>
                </a:solidFill>
                <a:latin typeface="Arial" panose="020B0604020202020204" pitchFamily="34" charset="0"/>
                <a:cs typeface="Arial" panose="020B0604020202020204" pitchFamily="34" charset="0"/>
              </a:rPr>
              <a:t>Anti-Ageing marketing mailers sent by Summit </a:t>
            </a:r>
          </a:p>
          <a:p>
            <a:r>
              <a:rPr lang="en-US" altLang="en-US" sz="1200" dirty="0">
                <a:solidFill>
                  <a:schemeClr val="bg1"/>
                </a:solidFill>
                <a:latin typeface="Arial" panose="020B0604020202020204" pitchFamily="34" charset="0"/>
                <a:cs typeface="Arial" panose="020B0604020202020204" pitchFamily="34" charset="0"/>
              </a:rPr>
              <a:t>Events. Plus, your logo will feature on the official </a:t>
            </a:r>
          </a:p>
          <a:p>
            <a:r>
              <a:rPr lang="en-US" altLang="en-US" sz="1200" dirty="0">
                <a:solidFill>
                  <a:schemeClr val="bg1"/>
                </a:solidFill>
                <a:latin typeface="Arial" panose="020B0604020202020204" pitchFamily="34" charset="0"/>
                <a:cs typeface="Arial" panose="020B0604020202020204" pitchFamily="34" charset="0"/>
              </a:rPr>
              <a:t>conference </a:t>
            </a:r>
            <a:r>
              <a:rPr lang="en-US" altLang="en-US" sz="1200" dirty="0" err="1">
                <a:solidFill>
                  <a:schemeClr val="bg1"/>
                </a:solidFill>
                <a:latin typeface="Arial" panose="020B0604020202020204" pitchFamily="34" charset="0"/>
                <a:cs typeface="Arial" panose="020B0604020202020204" pitchFamily="34" charset="0"/>
              </a:rPr>
              <a:t>programme</a:t>
            </a:r>
            <a:r>
              <a:rPr lang="en-US" altLang="en-US" sz="1200" dirty="0">
                <a:solidFill>
                  <a:schemeClr val="bg1"/>
                </a:solidFill>
                <a:latin typeface="Arial" panose="020B0604020202020204" pitchFamily="34" charset="0"/>
                <a:cs typeface="Arial" panose="020B0604020202020204" pitchFamily="34" charset="0"/>
              </a:rPr>
              <a:t> issued to all delegates at </a:t>
            </a:r>
          </a:p>
          <a:p>
            <a:r>
              <a:rPr lang="en-US" altLang="en-US" sz="1200" dirty="0">
                <a:solidFill>
                  <a:schemeClr val="bg1"/>
                </a:solidFill>
                <a:latin typeface="Arial" panose="020B0604020202020204" pitchFamily="34" charset="0"/>
                <a:cs typeface="Arial" panose="020B0604020202020204" pitchFamily="34" charset="0"/>
              </a:rPr>
              <a:t>the conference. </a:t>
            </a:r>
            <a:r>
              <a:rPr lang="en-GB" sz="1200" dirty="0">
                <a:solidFill>
                  <a:schemeClr val="bg1"/>
                </a:solidFill>
                <a:latin typeface="Arial" panose="020B0604020202020204" pitchFamily="34" charset="0"/>
                <a:cs typeface="Arial" panose="020B0604020202020204" pitchFamily="34" charset="0"/>
              </a:rPr>
              <a:t>An announcement about your </a:t>
            </a:r>
          </a:p>
          <a:p>
            <a:r>
              <a:rPr lang="en-GB" sz="1200" dirty="0">
                <a:solidFill>
                  <a:schemeClr val="bg1"/>
                </a:solidFill>
                <a:latin typeface="Arial" panose="020B0604020202020204" pitchFamily="34" charset="0"/>
                <a:cs typeface="Arial" panose="020B0604020202020204" pitchFamily="34" charset="0"/>
              </a:rPr>
              <a:t>company emailed to our database of over 40,000 </a:t>
            </a:r>
          </a:p>
          <a:p>
            <a:r>
              <a:rPr lang="en-GB" sz="1200" dirty="0">
                <a:solidFill>
                  <a:schemeClr val="bg1"/>
                </a:solidFill>
                <a:latin typeface="Arial" panose="020B0604020202020204" pitchFamily="34" charset="0"/>
                <a:cs typeface="Arial" panose="020B0604020202020204" pitchFamily="34" charset="0"/>
              </a:rPr>
              <a:t>contacts! - includes 200 words copy, logo and </a:t>
            </a:r>
          </a:p>
          <a:p>
            <a:r>
              <a:rPr lang="en-GB" sz="1200" dirty="0">
                <a:solidFill>
                  <a:schemeClr val="bg1"/>
                </a:solidFill>
                <a:latin typeface="Arial" panose="020B0604020202020204" pitchFamily="34" charset="0"/>
                <a:cs typeface="Arial" panose="020B0604020202020204" pitchFamily="34" charset="0"/>
              </a:rPr>
              <a:t>web link (offered to gold/platinum packages only)</a:t>
            </a:r>
            <a:br>
              <a:rPr lang="en-US" altLang="en-US" sz="1200" dirty="0">
                <a:solidFill>
                  <a:schemeClr val="bg1"/>
                </a:solidFill>
                <a:latin typeface="Arial" panose="020B0604020202020204" pitchFamily="34" charset="0"/>
                <a:cs typeface="Arial" panose="020B0604020202020204" pitchFamily="34" charset="0"/>
              </a:rPr>
            </a:br>
            <a:r>
              <a:rPr lang="en-US" altLang="en-US" sz="1200" b="1" dirty="0">
                <a:solidFill>
                  <a:schemeClr val="bg1"/>
                </a:solidFill>
                <a:latin typeface="Arial" panose="020B0604020202020204" pitchFamily="34" charset="0"/>
                <a:cs typeface="Arial" panose="020B0604020202020204" pitchFamily="34" charset="0"/>
              </a:rPr>
              <a:t>	</a:t>
            </a:r>
            <a:br>
              <a:rPr lang="en-US" altLang="en-US" sz="1200" dirty="0">
                <a:solidFill>
                  <a:schemeClr val="bg1"/>
                </a:solidFill>
                <a:latin typeface="Arial" panose="020B0604020202020204" pitchFamily="34" charset="0"/>
                <a:cs typeface="Arial" panose="020B0604020202020204" pitchFamily="34" charset="0"/>
              </a:rPr>
            </a:br>
            <a:r>
              <a:rPr lang="en-US" altLang="en-US" sz="1400" b="1" dirty="0">
                <a:solidFill>
                  <a:schemeClr val="bg1"/>
                </a:solidFill>
                <a:latin typeface="Arial" panose="020B0604020202020204" pitchFamily="34" charset="0"/>
                <a:cs typeface="Arial" panose="020B0604020202020204" pitchFamily="34" charset="0"/>
              </a:rPr>
              <a:t>A</a:t>
            </a:r>
            <a:r>
              <a:rPr lang="en-US" altLang="en-US" sz="1400" dirty="0">
                <a:solidFill>
                  <a:schemeClr val="bg1"/>
                </a:solidFill>
                <a:latin typeface="Arial" panose="020B0604020202020204" pitchFamily="34" charset="0"/>
                <a:cs typeface="Arial" panose="020B0604020202020204" pitchFamily="34" charset="0"/>
              </a:rPr>
              <a:t> </a:t>
            </a:r>
            <a:r>
              <a:rPr lang="en-US" altLang="en-US" sz="1400" b="1" dirty="0">
                <a:solidFill>
                  <a:schemeClr val="bg1"/>
                </a:solidFill>
                <a:latin typeface="Arial" panose="020B0604020202020204" pitchFamily="34" charset="0"/>
                <a:cs typeface="Arial" panose="020B0604020202020204" pitchFamily="34" charset="0"/>
              </a:rPr>
              <a:t>SUPPORTIVE PROCESS</a:t>
            </a:r>
            <a:br>
              <a:rPr lang="en-US" altLang="en-US" sz="1200" b="1" dirty="0">
                <a:solidFill>
                  <a:schemeClr val="bg1"/>
                </a:solidFill>
                <a:latin typeface="Arial" panose="020B0604020202020204" pitchFamily="34" charset="0"/>
                <a:cs typeface="Arial" panose="020B0604020202020204" pitchFamily="34" charset="0"/>
              </a:rPr>
            </a:br>
            <a:r>
              <a:rPr lang="en-US" altLang="en-US" sz="1200" dirty="0">
                <a:solidFill>
                  <a:schemeClr val="bg1"/>
                </a:solidFill>
                <a:latin typeface="Arial" panose="020B0604020202020204" pitchFamily="34" charset="0"/>
                <a:cs typeface="Arial" panose="020B0604020202020204" pitchFamily="34" charset="0"/>
              </a:rPr>
              <a:t>we will always be on hand to ensure your time is </a:t>
            </a:r>
          </a:p>
          <a:p>
            <a:r>
              <a:rPr lang="en-US" altLang="en-US" sz="1200" dirty="0">
                <a:solidFill>
                  <a:schemeClr val="bg1"/>
                </a:solidFill>
                <a:latin typeface="Arial" panose="020B0604020202020204" pitchFamily="34" charset="0"/>
                <a:cs typeface="Arial" panose="020B0604020202020204" pitchFamily="34" charset="0"/>
              </a:rPr>
              <a:t>well spent. We will do our best to facilitate meetings</a:t>
            </a:r>
          </a:p>
          <a:p>
            <a:r>
              <a:rPr lang="en-US" altLang="en-US" sz="1200" dirty="0">
                <a:solidFill>
                  <a:schemeClr val="bg1"/>
                </a:solidFill>
                <a:latin typeface="Arial" panose="020B0604020202020204" pitchFamily="34" charset="0"/>
                <a:cs typeface="Arial" panose="020B0604020202020204" pitchFamily="34" charset="0"/>
              </a:rPr>
              <a:t>with delegates. </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3" name="Picture 2" descr="Logo, company name&#10;&#10;Description automatically generated">
            <a:extLst>
              <a:ext uri="{FF2B5EF4-FFF2-40B4-BE49-F238E27FC236}">
                <a16:creationId xmlns:a16="http://schemas.microsoft.com/office/drawing/2014/main" id="{04B36E51-D111-F69B-242C-5AC2C09A23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438" r="24801" b="17801"/>
          <a:stretch/>
        </p:blipFill>
        <p:spPr>
          <a:xfrm>
            <a:off x="4211960" y="1556792"/>
            <a:ext cx="4324080" cy="4277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30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169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785813"/>
            <a:ext cx="8535987" cy="5883275"/>
          </a:xfrm>
        </p:spPr>
        <p:txBody>
          <a:bodyPr rtlCol="0">
            <a:normAutofit/>
          </a:bodyPr>
          <a:lstStyle/>
          <a:p>
            <a:pPr eaLnBrk="1" fontAlgn="auto" hangingPunct="1">
              <a:spcAft>
                <a:spcPts val="0"/>
              </a:spcAft>
              <a:buFont typeface="Arial" charset="0"/>
              <a:buNone/>
              <a:defRPr/>
            </a:pPr>
            <a:r>
              <a:rPr lang="en-GB" sz="3700" dirty="0">
                <a:solidFill>
                  <a:schemeClr val="accent1">
                    <a:lumMod val="75000"/>
                  </a:schemeClr>
                </a:solidFill>
                <a:latin typeface="Trebuchet MS" pitchFamily="34" charset="0"/>
              </a:rPr>
              <a:t> </a:t>
            </a:r>
            <a:endParaRPr lang="en-US" sz="3700" dirty="0">
              <a:solidFill>
                <a:schemeClr val="accent1">
                  <a:lumMod val="75000"/>
                </a:schemeClr>
              </a:solidFill>
              <a:latin typeface="Trebuchet MS" pitchFamily="34" charset="0"/>
            </a:endParaRPr>
          </a:p>
          <a:p>
            <a:pPr eaLnBrk="1" fontAlgn="auto" hangingPunct="1">
              <a:spcAft>
                <a:spcPts val="0"/>
              </a:spcAft>
              <a:buFont typeface="Arial" pitchFamily="34" charset="0"/>
              <a:buChar char="•"/>
              <a:defRPr/>
            </a:pPr>
            <a:endParaRPr lang="en-GB" sz="5600" dirty="0">
              <a:solidFill>
                <a:schemeClr val="accent1">
                  <a:lumMod val="75000"/>
                </a:schemeClr>
              </a:solidFill>
              <a:latin typeface="Trebuchet MS" pitchFamily="34" charset="0"/>
            </a:endParaRPr>
          </a:p>
          <a:p>
            <a:pPr eaLnBrk="1" fontAlgn="auto" hangingPunct="1">
              <a:spcAft>
                <a:spcPts val="0"/>
              </a:spcAft>
              <a:buFont typeface="Arial" charset="0"/>
              <a:buNone/>
              <a:defRPr/>
            </a:pPr>
            <a:r>
              <a:rPr lang="en-GB" sz="5600" dirty="0">
                <a:solidFill>
                  <a:schemeClr val="accent1">
                    <a:lumMod val="75000"/>
                  </a:schemeClr>
                </a:solidFill>
                <a:latin typeface="Trebuchet MS" pitchFamily="34" charset="0"/>
              </a:rPr>
              <a:t>  </a:t>
            </a:r>
            <a:endParaRPr lang="en-US" sz="5600" dirty="0">
              <a:solidFill>
                <a:schemeClr val="accent1">
                  <a:lumMod val="75000"/>
                </a:schemeClr>
              </a:solidFill>
              <a:latin typeface="Trebuchet MS" pitchFamily="34" charset="0"/>
            </a:endParaRPr>
          </a:p>
          <a:p>
            <a:pPr eaLnBrk="1" fontAlgn="auto" hangingPunct="1">
              <a:spcAft>
                <a:spcPts val="0"/>
              </a:spcAft>
              <a:buFont typeface="Arial" charset="0"/>
              <a:buNone/>
              <a:defRPr/>
            </a:pPr>
            <a:r>
              <a:rPr lang="en-US" sz="1100" b="1" dirty="0">
                <a:solidFill>
                  <a:srgbClr val="002060"/>
                </a:solidFill>
              </a:rPr>
              <a:t>   </a:t>
            </a:r>
          </a:p>
          <a:p>
            <a:pPr eaLnBrk="1" fontAlgn="auto" hangingPunct="1">
              <a:spcAft>
                <a:spcPts val="0"/>
              </a:spcAft>
              <a:buFont typeface="Arial" charset="0"/>
              <a:buNone/>
              <a:defRPr/>
            </a:pPr>
            <a:br>
              <a:rPr lang="en-US" sz="1100" dirty="0">
                <a:solidFill>
                  <a:srgbClr val="002060"/>
                </a:solidFill>
              </a:rPr>
            </a:br>
            <a:endParaRPr lang="en-US" sz="1100" dirty="0">
              <a:solidFill>
                <a:srgbClr val="002060"/>
              </a:solidFill>
            </a:endParaRPr>
          </a:p>
          <a:p>
            <a:pPr eaLnBrk="1" fontAlgn="auto" hangingPunct="1">
              <a:spcBef>
                <a:spcPts val="0"/>
              </a:spcBef>
              <a:spcAft>
                <a:spcPts val="0"/>
              </a:spcAft>
              <a:buFont typeface="Arial" charset="0"/>
              <a:buNone/>
              <a:defRPr/>
            </a:pPr>
            <a:endParaRPr lang="en-US" sz="1100" b="1" dirty="0">
              <a:solidFill>
                <a:srgbClr val="002060"/>
              </a:solidFill>
            </a:endParaRPr>
          </a:p>
          <a:p>
            <a:pPr eaLnBrk="1" fontAlgn="auto" hangingPunct="1">
              <a:spcBef>
                <a:spcPts val="0"/>
              </a:spcBef>
              <a:spcAft>
                <a:spcPts val="0"/>
              </a:spcAft>
              <a:buFont typeface="Arial" charset="0"/>
              <a:buNone/>
              <a:defRPr/>
            </a:pPr>
            <a:endParaRPr lang="en-US" sz="1200" b="1" dirty="0">
              <a:solidFill>
                <a:srgbClr val="002060"/>
              </a:solidFill>
            </a:endParaRPr>
          </a:p>
          <a:p>
            <a:pPr marL="0" indent="0">
              <a:buFont typeface="Arial" charset="0"/>
              <a:buNone/>
              <a:defRPr/>
            </a:pPr>
            <a:br>
              <a:rPr lang="en-GB" sz="1400" b="1" dirty="0">
                <a:solidFill>
                  <a:srgbClr val="002060"/>
                </a:solidFill>
              </a:rPr>
            </a:br>
            <a:br>
              <a:rPr lang="en-GB" sz="1400" b="1" dirty="0">
                <a:solidFill>
                  <a:srgbClr val="002060"/>
                </a:solidFill>
              </a:rPr>
            </a:br>
            <a:br>
              <a:rPr lang="en-GB" sz="1400" b="1" dirty="0">
                <a:solidFill>
                  <a:srgbClr val="002060"/>
                </a:solidFill>
              </a:rPr>
            </a:br>
            <a:br>
              <a:rPr lang="en-GB" sz="1400" b="1" dirty="0">
                <a:solidFill>
                  <a:srgbClr val="002060"/>
                </a:solidFill>
              </a:rPr>
            </a:br>
            <a:endParaRPr lang="en-US" sz="1100" dirty="0">
              <a:solidFill>
                <a:srgbClr val="002060"/>
              </a:solidFill>
            </a:endParaRPr>
          </a:p>
          <a:p>
            <a:pPr>
              <a:buFont typeface="Arial" charset="0"/>
              <a:buNone/>
              <a:defRPr/>
            </a:pPr>
            <a:endParaRPr lang="en-US" sz="4200" dirty="0">
              <a:solidFill>
                <a:srgbClr val="002060"/>
              </a:solidFill>
            </a:endParaRPr>
          </a:p>
          <a:p>
            <a:pPr>
              <a:buFont typeface="Arial" charset="0"/>
              <a:buNone/>
              <a:defRPr/>
            </a:pPr>
            <a:endParaRPr lang="en-US" sz="1000" dirty="0">
              <a:solidFill>
                <a:srgbClr val="002060"/>
              </a:solidFill>
            </a:endParaRPr>
          </a:p>
          <a:p>
            <a:pPr eaLnBrk="1" fontAlgn="auto" hangingPunct="1">
              <a:spcAft>
                <a:spcPts val="0"/>
              </a:spcAft>
              <a:buFont typeface="Arial" charset="0"/>
              <a:buNone/>
              <a:defRPr/>
            </a:pPr>
            <a:endParaRPr lang="en-GB" sz="4500" dirty="0">
              <a:solidFill>
                <a:srgbClr val="002060"/>
              </a:solidFill>
            </a:endParaRPr>
          </a:p>
        </p:txBody>
      </p:sp>
      <p:graphicFrame>
        <p:nvGraphicFramePr>
          <p:cNvPr id="7" name="Table 6">
            <a:extLst>
              <a:ext uri="{FF2B5EF4-FFF2-40B4-BE49-F238E27FC236}">
                <a16:creationId xmlns:a16="http://schemas.microsoft.com/office/drawing/2014/main" id="{9508E292-A160-4D6D-8A34-C6BD5C910C9F}"/>
              </a:ext>
            </a:extLst>
          </p:cNvPr>
          <p:cNvGraphicFramePr>
            <a:graphicFrameLocks noGrp="1"/>
          </p:cNvGraphicFramePr>
          <p:nvPr>
            <p:extLst>
              <p:ext uri="{D42A27DB-BD31-4B8C-83A1-F6EECF244321}">
                <p14:modId xmlns:p14="http://schemas.microsoft.com/office/powerpoint/2010/main" val="1616567341"/>
              </p:ext>
            </p:extLst>
          </p:nvPr>
        </p:nvGraphicFramePr>
        <p:xfrm>
          <a:off x="107504" y="869980"/>
          <a:ext cx="8895574" cy="5895617"/>
        </p:xfrm>
        <a:graphic>
          <a:graphicData uri="http://schemas.openxmlformats.org/drawingml/2006/table">
            <a:tbl>
              <a:tblPr firstRow="1" bandRow="1">
                <a:tableStyleId>{E8B1032C-EA38-4F05-BA0D-38AFFFC7BED3}</a:tableStyleId>
              </a:tblPr>
              <a:tblGrid>
                <a:gridCol w="7300002">
                  <a:extLst>
                    <a:ext uri="{9D8B030D-6E8A-4147-A177-3AD203B41FA5}">
                      <a16:colId xmlns:a16="http://schemas.microsoft.com/office/drawing/2014/main" val="20000"/>
                    </a:ext>
                  </a:extLst>
                </a:gridCol>
                <a:gridCol w="1595572">
                  <a:extLst>
                    <a:ext uri="{9D8B030D-6E8A-4147-A177-3AD203B41FA5}">
                      <a16:colId xmlns:a16="http://schemas.microsoft.com/office/drawing/2014/main" val="20001"/>
                    </a:ext>
                  </a:extLst>
                </a:gridCol>
              </a:tblGrid>
              <a:tr h="836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A6169F"/>
                          </a:solidFill>
                          <a:latin typeface="Arial" panose="020B0604020202020204" pitchFamily="34" charset="0"/>
                          <a:cs typeface="Arial" panose="020B0604020202020204" pitchFamily="34" charset="0"/>
                        </a:rPr>
                        <a:t>Exhibition space</a:t>
                      </a:r>
                      <a:br>
                        <a:rPr lang="en-US" sz="1000" b="1" baseline="0" dirty="0">
                          <a:solidFill>
                            <a:srgbClr val="A6169F"/>
                          </a:solidFill>
                          <a:latin typeface="Arial" panose="020B0604020202020204" pitchFamily="34" charset="0"/>
                          <a:cs typeface="Arial" panose="020B0604020202020204" pitchFamily="34" charset="0"/>
                        </a:rPr>
                      </a:br>
                      <a:br>
                        <a:rPr lang="en-US" sz="1000" b="1" baseline="0" dirty="0">
                          <a:solidFill>
                            <a:srgbClr val="A6169F"/>
                          </a:solidFill>
                          <a:latin typeface="Arial" panose="020B0604020202020204" pitchFamily="34" charset="0"/>
                          <a:cs typeface="Arial" panose="020B0604020202020204" pitchFamily="34" charset="0"/>
                        </a:rPr>
                      </a:br>
                      <a:r>
                        <a:rPr lang="en-US" sz="1000" b="0" baseline="0" dirty="0">
                          <a:solidFill>
                            <a:schemeClr val="tx1">
                              <a:lumMod val="50000"/>
                              <a:lumOff val="50000"/>
                            </a:schemeClr>
                          </a:solidFill>
                          <a:latin typeface="Arial" panose="020B0604020202020204" pitchFamily="34" charset="0"/>
                          <a:cs typeface="Arial" panose="020B0604020202020204" pitchFamily="34" charset="0"/>
                        </a:rPr>
                        <a:t>A 2m x2m exhibition space – 2 chairs, 1 trestle table and power supply. Roller banners and/or portal displays must be provided by you and must fit within the dimensions of the space.</a:t>
                      </a:r>
                      <a:br>
                        <a:rPr lang="en-US" sz="1000" b="0" baseline="0" dirty="0">
                          <a:solidFill>
                            <a:schemeClr val="tx1">
                              <a:lumMod val="50000"/>
                              <a:lumOff val="50000"/>
                            </a:schemeClr>
                          </a:solidFill>
                          <a:latin typeface="Arial" panose="020B0604020202020204" pitchFamily="34" charset="0"/>
                          <a:cs typeface="Arial" panose="020B0604020202020204" pitchFamily="34" charset="0"/>
                        </a:rPr>
                      </a:br>
                      <a:r>
                        <a:rPr lang="en-US" sz="1000" b="0" baseline="0" dirty="0">
                          <a:solidFill>
                            <a:schemeClr val="tx1">
                              <a:lumMod val="50000"/>
                              <a:lumOff val="50000"/>
                            </a:schemeClr>
                          </a:solidFill>
                          <a:latin typeface="Arial" panose="020B0604020202020204" pitchFamily="34" charset="0"/>
                          <a:cs typeface="Arial" panose="020B0604020202020204" pitchFamily="34" charset="0"/>
                        </a:rPr>
                        <a:t>Entrance to the networking breaks – please note, this does </a:t>
                      </a:r>
                      <a:r>
                        <a:rPr lang="en-US" sz="1000" b="1" baseline="0" dirty="0">
                          <a:solidFill>
                            <a:schemeClr val="tx1">
                              <a:lumMod val="50000"/>
                              <a:lumOff val="50000"/>
                            </a:schemeClr>
                          </a:solidFill>
                          <a:latin typeface="Arial" panose="020B0604020202020204" pitchFamily="34" charset="0"/>
                          <a:cs typeface="Arial" panose="020B0604020202020204" pitchFamily="34" charset="0"/>
                        </a:rPr>
                        <a:t>not</a:t>
                      </a:r>
                      <a:r>
                        <a:rPr lang="en-US" sz="1000" b="0" baseline="0" dirty="0">
                          <a:solidFill>
                            <a:schemeClr val="tx1">
                              <a:lumMod val="50000"/>
                              <a:lumOff val="50000"/>
                            </a:schemeClr>
                          </a:solidFill>
                          <a:latin typeface="Arial" panose="020B0604020202020204" pitchFamily="34" charset="0"/>
                          <a:cs typeface="Arial" panose="020B0604020202020204" pitchFamily="34" charset="0"/>
                        </a:rPr>
                        <a:t> include entrance to the speaker sessions. </a:t>
                      </a:r>
                      <a:endParaRPr lang="en-US" sz="1000" b="0" dirty="0">
                        <a:solidFill>
                          <a:schemeClr val="tx1">
                            <a:lumMod val="50000"/>
                            <a:lumOff val="50000"/>
                          </a:schemeClr>
                        </a:solidFill>
                        <a:latin typeface="Arial" panose="020B0604020202020204" pitchFamily="34" charset="0"/>
                        <a:cs typeface="Arial" panose="020B0604020202020204" pitchFamily="34" charset="0"/>
                      </a:endParaRPr>
                    </a:p>
                  </a:txBody>
                  <a:tcPr marL="91430" marR="91430" marT="45669" marB="456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A6169F"/>
                          </a:solidFill>
                          <a:latin typeface="Arial" panose="020B0604020202020204" pitchFamily="34" charset="0"/>
                          <a:cs typeface="Arial" panose="020B0604020202020204" pitchFamily="34" charset="0"/>
                        </a:rPr>
                        <a:t>Prices from:</a:t>
                      </a:r>
                      <a:br>
                        <a:rPr lang="en-US" sz="1000" b="1" baseline="0" dirty="0">
                          <a:solidFill>
                            <a:srgbClr val="EC6614"/>
                          </a:solidFill>
                          <a:latin typeface="Arial" panose="020B0604020202020204" pitchFamily="34" charset="0"/>
                          <a:cs typeface="Arial" panose="020B0604020202020204" pitchFamily="34" charset="0"/>
                        </a:rPr>
                      </a:br>
                      <a:br>
                        <a:rPr lang="en-US" sz="1000" b="1" baseline="0" dirty="0">
                          <a:solidFill>
                            <a:srgbClr val="EC6614"/>
                          </a:solidFill>
                          <a:latin typeface="Arial" panose="020B0604020202020204" pitchFamily="34" charset="0"/>
                          <a:cs typeface="Arial" panose="020B0604020202020204" pitchFamily="34" charset="0"/>
                        </a:rPr>
                      </a:br>
                      <a:r>
                        <a:rPr lang="en-US" sz="1100" b="1" kern="1200" baseline="0" dirty="0">
                          <a:solidFill>
                            <a:schemeClr val="tx1">
                              <a:lumMod val="50000"/>
                              <a:lumOff val="50000"/>
                            </a:schemeClr>
                          </a:solidFill>
                          <a:latin typeface="Arial" panose="020B0604020202020204" pitchFamily="34" charset="0"/>
                          <a:ea typeface="+mn-ea"/>
                          <a:cs typeface="Arial" panose="020B0604020202020204" pitchFamily="34" charset="0"/>
                        </a:rPr>
                        <a:t>£2,800 + VAT</a:t>
                      </a:r>
                    </a:p>
                  </a:txBody>
                  <a:tcPr marL="91430" marR="91430" marT="45669" marB="456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28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A6169F"/>
                          </a:solidFill>
                          <a:latin typeface="Arial" panose="020B0604020202020204" pitchFamily="34" charset="0"/>
                          <a:cs typeface="Arial" panose="020B0604020202020204" pitchFamily="34" charset="0"/>
                        </a:rPr>
                        <a:t>Silver sponsorship</a:t>
                      </a:r>
                      <a:r>
                        <a:rPr lang="en-GB" sz="1000" b="1" baseline="0" dirty="0">
                          <a:solidFill>
                            <a:srgbClr val="A6169F"/>
                          </a:solidFill>
                          <a:latin typeface="Arial" panose="020B0604020202020204" pitchFamily="34" charset="0"/>
                          <a:cs typeface="Arial" panose="020B0604020202020204" pitchFamily="34" charset="0"/>
                        </a:rPr>
                        <a:t> package</a:t>
                      </a:r>
                      <a:br>
                        <a:rPr lang="en-GB" sz="1000" b="1" baseline="0" dirty="0">
                          <a:solidFill>
                            <a:srgbClr val="A6169F"/>
                          </a:solidFill>
                          <a:latin typeface="Arial" panose="020B0604020202020204" pitchFamily="34" charset="0"/>
                          <a:cs typeface="Arial" panose="020B0604020202020204" pitchFamily="34" charset="0"/>
                        </a:rPr>
                      </a:br>
                      <a:br>
                        <a:rPr lang="en-GB" sz="1000" b="1" baseline="0" dirty="0">
                          <a:solidFill>
                            <a:srgbClr val="EC6614"/>
                          </a:solidFill>
                          <a:latin typeface="Arial" panose="020B0604020202020204" pitchFamily="34" charset="0"/>
                          <a:cs typeface="Arial" panose="020B0604020202020204" pitchFamily="34" charset="0"/>
                        </a:rPr>
                      </a:br>
                      <a:r>
                        <a:rPr lang="en-GB" sz="1000" b="0" baseline="0" dirty="0">
                          <a:solidFill>
                            <a:schemeClr val="tx1">
                              <a:lumMod val="50000"/>
                              <a:lumOff val="50000"/>
                            </a:schemeClr>
                          </a:solidFill>
                          <a:latin typeface="Arial" panose="020B0604020202020204" pitchFamily="34" charset="0"/>
                          <a:cs typeface="Arial" panose="020B0604020202020204" pitchFamily="34" charset="0"/>
                        </a:rPr>
                        <a:t>A 2m x 2m exhibition space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lumMod val="50000"/>
                              <a:lumOff val="50000"/>
                            </a:schemeClr>
                          </a:solidFill>
                          <a:latin typeface="Arial" panose="020B0604020202020204" pitchFamily="34" charset="0"/>
                          <a:ea typeface="+mn-ea"/>
                          <a:cs typeface="Arial" panose="020B0604020202020204" pitchFamily="34" charset="0"/>
                        </a:rPr>
                        <a:t>Full access to the conference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Insert in conference bags/ seat drop (subject to availability)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Half page full colour advert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Branding on our website and marketing mailers</a:t>
                      </a:r>
                    </a:p>
                  </a:txBody>
                  <a:tcPr marL="91430" marR="91430" marT="45669" marB="456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A6169F"/>
                          </a:solidFill>
                          <a:latin typeface="Arial" panose="020B0604020202020204" pitchFamily="34" charset="0"/>
                          <a:cs typeface="Arial" panose="020B0604020202020204" pitchFamily="34" charset="0"/>
                        </a:rPr>
                        <a:t>Prices from:</a:t>
                      </a:r>
                      <a:br>
                        <a:rPr lang="en-US" sz="1000" b="1" baseline="0" dirty="0">
                          <a:solidFill>
                            <a:srgbClr val="EC6614"/>
                          </a:solidFill>
                          <a:latin typeface="Arial" panose="020B0604020202020204" pitchFamily="34" charset="0"/>
                          <a:cs typeface="Arial" panose="020B0604020202020204" pitchFamily="34" charset="0"/>
                        </a:rPr>
                      </a:br>
                      <a:br>
                        <a:rPr lang="en-US" sz="1000" b="1" baseline="0" dirty="0">
                          <a:solidFill>
                            <a:srgbClr val="EC6614"/>
                          </a:solidFill>
                          <a:latin typeface="Arial" panose="020B0604020202020204" pitchFamily="34" charset="0"/>
                          <a:cs typeface="Arial" panose="020B0604020202020204" pitchFamily="34" charset="0"/>
                        </a:rPr>
                      </a:br>
                      <a:r>
                        <a:rPr lang="en-US" sz="1100" b="1" kern="1200" baseline="0" dirty="0">
                          <a:solidFill>
                            <a:schemeClr val="tx1">
                              <a:lumMod val="50000"/>
                              <a:lumOff val="50000"/>
                            </a:schemeClr>
                          </a:solidFill>
                          <a:latin typeface="Arial" panose="020B0604020202020204" pitchFamily="34" charset="0"/>
                          <a:ea typeface="+mn-ea"/>
                          <a:cs typeface="Arial" panose="020B0604020202020204" pitchFamily="34" charset="0"/>
                        </a:rPr>
                        <a:t>£3,900 + VAT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lumMod val="50000"/>
                            <a:lumOff val="50000"/>
                          </a:schemeClr>
                        </a:solidFill>
                        <a:latin typeface="Arial" panose="020B0604020202020204" pitchFamily="34" charset="0"/>
                        <a:cs typeface="Arial" panose="020B0604020202020204" pitchFamily="34" charset="0"/>
                      </a:endParaRPr>
                    </a:p>
                  </a:txBody>
                  <a:tcPr marL="91430" marR="91430" marT="45669" marB="456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2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A6169F"/>
                          </a:solidFill>
                          <a:latin typeface="Arial" panose="020B0604020202020204" pitchFamily="34" charset="0"/>
                          <a:cs typeface="Arial" panose="020B0604020202020204" pitchFamily="34" charset="0"/>
                        </a:rPr>
                        <a:t>Gold sponsorship</a:t>
                      </a:r>
                      <a:r>
                        <a:rPr lang="en-GB" sz="1000" b="1" baseline="0" dirty="0">
                          <a:solidFill>
                            <a:srgbClr val="A6169F"/>
                          </a:solidFill>
                          <a:latin typeface="Arial" panose="020B0604020202020204" pitchFamily="34" charset="0"/>
                          <a:cs typeface="Arial" panose="020B0604020202020204" pitchFamily="34" charset="0"/>
                        </a:rPr>
                        <a:t> package</a:t>
                      </a:r>
                      <a:br>
                        <a:rPr lang="en-GB" sz="1000" b="1" baseline="0" dirty="0">
                          <a:solidFill>
                            <a:srgbClr val="A6169F"/>
                          </a:solidFill>
                          <a:latin typeface="Arial" panose="020B0604020202020204" pitchFamily="34" charset="0"/>
                          <a:cs typeface="Arial" panose="020B0604020202020204" pitchFamily="34" charset="0"/>
                        </a:rPr>
                      </a:br>
                      <a:br>
                        <a:rPr lang="en-GB" sz="1000" b="1" baseline="0" dirty="0">
                          <a:solidFill>
                            <a:srgbClr val="A6169F"/>
                          </a:solidFill>
                          <a:latin typeface="Arial" panose="020B0604020202020204" pitchFamily="34" charset="0"/>
                          <a:cs typeface="Arial" panose="020B0604020202020204" pitchFamily="34" charset="0"/>
                        </a:rPr>
                      </a:br>
                      <a:r>
                        <a:rPr lang="en-GB" sz="1000" b="0" baseline="0" dirty="0">
                          <a:solidFill>
                            <a:schemeClr val="tx1">
                              <a:lumMod val="50000"/>
                              <a:lumOff val="50000"/>
                            </a:schemeClr>
                          </a:solidFill>
                          <a:latin typeface="Arial" panose="020B0604020202020204" pitchFamily="34" charset="0"/>
                          <a:cs typeface="Arial" panose="020B0604020202020204" pitchFamily="34" charset="0"/>
                        </a:rPr>
                        <a:t>A 2m x 2m exhibition space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2 tickets to the conference</a:t>
                      </a:r>
                      <a:br>
                        <a:rPr lang="en-GB" sz="1000" b="0" baseline="0" dirty="0">
                          <a:solidFill>
                            <a:schemeClr val="tx1">
                              <a:lumMod val="50000"/>
                              <a:lumOff val="50000"/>
                            </a:schemeClr>
                          </a:solidFill>
                          <a:latin typeface="Arial" panose="020B0604020202020204" pitchFamily="34" charset="0"/>
                          <a:cs typeface="Arial" panose="020B0604020202020204" pitchFamily="34" charset="0"/>
                        </a:rPr>
                      </a:br>
                      <a:r>
                        <a:rPr lang="en-GB" sz="1000" b="0" baseline="0" dirty="0">
                          <a:solidFill>
                            <a:schemeClr val="tx1">
                              <a:lumMod val="50000"/>
                              <a:lumOff val="50000"/>
                            </a:schemeClr>
                          </a:solidFill>
                          <a:latin typeface="Arial" panose="020B0604020202020204" pitchFamily="34" charset="0"/>
                          <a:cs typeface="Arial" panose="020B0604020202020204" pitchFamily="34" charset="0"/>
                        </a:rPr>
                        <a:t>Half page full colour advert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Branding on our website and marketing mailers</a:t>
                      </a:r>
                      <a:br>
                        <a:rPr lang="en-GB" sz="1000" b="0" baseline="0" dirty="0">
                          <a:solidFill>
                            <a:schemeClr val="tx1">
                              <a:lumMod val="50000"/>
                              <a:lumOff val="50000"/>
                            </a:schemeClr>
                          </a:solidFill>
                          <a:latin typeface="Arial" panose="020B0604020202020204" pitchFamily="34" charset="0"/>
                          <a:cs typeface="Arial" panose="020B0604020202020204" pitchFamily="34" charset="0"/>
                        </a:rPr>
                      </a:br>
                      <a:r>
                        <a:rPr lang="en-GB" sz="1000" b="0" kern="1200" baseline="0" dirty="0">
                          <a:solidFill>
                            <a:schemeClr val="tx1">
                              <a:lumMod val="50000"/>
                              <a:lumOff val="50000"/>
                            </a:schemeClr>
                          </a:solidFill>
                          <a:latin typeface="Arial" panose="020B0604020202020204" pitchFamily="34" charset="0"/>
                          <a:ea typeface="+mn-ea"/>
                          <a:cs typeface="Arial" panose="020B0604020202020204" pitchFamily="34" charset="0"/>
                        </a:rPr>
                        <a:t>Your logo / video to be played on stage screen between speakers and during breaks (once on each day)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lumMod val="50000"/>
                              <a:lumOff val="50000"/>
                            </a:schemeClr>
                          </a:solidFill>
                          <a:latin typeface="Arial" panose="020B0604020202020204" pitchFamily="34" charset="0"/>
                          <a:ea typeface="+mn-ea"/>
                          <a:cs typeface="Arial" panose="020B0604020202020204" pitchFamily="34" charset="0"/>
                        </a:rPr>
                        <a:t>X1 A4 colour advert in the event programme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Option of one of the following sponsorship options: </a:t>
                      </a:r>
                      <a:r>
                        <a:rPr lang="en-GB" sz="1000" b="1" baseline="0" dirty="0">
                          <a:solidFill>
                            <a:schemeClr val="tx1">
                              <a:lumMod val="50000"/>
                              <a:lumOff val="50000"/>
                            </a:schemeClr>
                          </a:solidFill>
                          <a:latin typeface="Arial" panose="020B0604020202020204" pitchFamily="34" charset="0"/>
                          <a:cs typeface="Arial" panose="020B0604020202020204" pitchFamily="34" charset="0"/>
                        </a:rPr>
                        <a:t>please </a:t>
                      </a:r>
                      <a:r>
                        <a:rPr lang="en-GB" sz="1000" b="1" kern="1200" baseline="0" dirty="0">
                          <a:solidFill>
                            <a:schemeClr val="tx1">
                              <a:lumMod val="50000"/>
                              <a:lumOff val="50000"/>
                            </a:schemeClr>
                          </a:solidFill>
                          <a:latin typeface="Arial" panose="020B0604020202020204" pitchFamily="34" charset="0"/>
                          <a:ea typeface="+mn-ea"/>
                          <a:cs typeface="Arial" panose="020B0604020202020204" pitchFamily="34" charset="0"/>
                        </a:rPr>
                        <a:t>refer to the next page for sponsorship options</a:t>
                      </a:r>
                    </a:p>
                  </a:txBody>
                  <a:tcPr marL="91430" marR="91430" marT="45669" marB="456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A6169F"/>
                          </a:solidFill>
                          <a:latin typeface="Arial" panose="020B0604020202020204" pitchFamily="34" charset="0"/>
                          <a:cs typeface="Arial" panose="020B0604020202020204" pitchFamily="34" charset="0"/>
                        </a:rPr>
                        <a:t>Prices from: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baseline="0" dirty="0">
                        <a:solidFill>
                          <a:srgbClr val="EC6614"/>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lumMod val="50000"/>
                              <a:lumOff val="50000"/>
                            </a:schemeClr>
                          </a:solidFill>
                          <a:latin typeface="Arial" panose="020B0604020202020204" pitchFamily="34" charset="0"/>
                          <a:cs typeface="Arial" panose="020B0604020202020204" pitchFamily="34" charset="0"/>
                        </a:rPr>
                        <a:t>£5,500 + VAT</a:t>
                      </a:r>
                      <a:endParaRPr lang="en-US" sz="1100" b="1" dirty="0">
                        <a:solidFill>
                          <a:schemeClr val="tx1">
                            <a:lumMod val="50000"/>
                            <a:lumOff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lumMod val="50000"/>
                            <a:lumOff val="50000"/>
                          </a:schemeClr>
                        </a:solidFill>
                        <a:latin typeface="Arial" panose="020B0604020202020204" pitchFamily="34" charset="0"/>
                        <a:cs typeface="Arial" panose="020B0604020202020204" pitchFamily="34" charset="0"/>
                      </a:endParaRPr>
                    </a:p>
                  </a:txBody>
                  <a:tcPr marL="91430" marR="91430" marT="45669" marB="456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21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A6169F"/>
                          </a:solidFill>
                          <a:latin typeface="Arial" panose="020B0604020202020204" pitchFamily="34" charset="0"/>
                          <a:cs typeface="Arial" panose="020B0604020202020204" pitchFamily="34" charset="0"/>
                        </a:rPr>
                        <a:t>Platinum</a:t>
                      </a:r>
                      <a:r>
                        <a:rPr lang="en-GB" sz="1000" b="1" baseline="0" dirty="0">
                          <a:solidFill>
                            <a:srgbClr val="A6169F"/>
                          </a:solidFill>
                          <a:latin typeface="Arial" panose="020B0604020202020204" pitchFamily="34" charset="0"/>
                          <a:cs typeface="Arial" panose="020B0604020202020204" pitchFamily="34" charset="0"/>
                        </a:rPr>
                        <a:t> sponsorship package - Official event sponsor + one additional branding opportunity</a:t>
                      </a:r>
                      <a:br>
                        <a:rPr lang="en-GB" sz="1000" b="1" baseline="0" dirty="0">
                          <a:solidFill>
                            <a:srgbClr val="A6169F"/>
                          </a:solidFill>
                          <a:latin typeface="Arial" panose="020B0604020202020204" pitchFamily="34" charset="0"/>
                          <a:cs typeface="Arial" panose="020B0604020202020204" pitchFamily="34" charset="0"/>
                        </a:rPr>
                      </a:br>
                      <a:br>
                        <a:rPr lang="en-GB" sz="1000" b="1" baseline="0" dirty="0">
                          <a:solidFill>
                            <a:srgbClr val="A6169F"/>
                          </a:solidFill>
                          <a:latin typeface="Arial" panose="020B0604020202020204" pitchFamily="34" charset="0"/>
                          <a:cs typeface="Arial" panose="020B0604020202020204" pitchFamily="34" charset="0"/>
                        </a:rPr>
                      </a:br>
                      <a:r>
                        <a:rPr lang="en-GB" sz="1000" b="0" baseline="0" dirty="0">
                          <a:solidFill>
                            <a:schemeClr val="tx1">
                              <a:lumMod val="50000"/>
                              <a:lumOff val="50000"/>
                            </a:schemeClr>
                          </a:solidFill>
                          <a:latin typeface="Arial" panose="020B0604020202020204" pitchFamily="34" charset="0"/>
                          <a:cs typeface="Arial" panose="020B0604020202020204" pitchFamily="34" charset="0"/>
                        </a:rPr>
                        <a:t>A 2m x2m exhibition space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3 tickets to the conference </a:t>
                      </a:r>
                      <a:br>
                        <a:rPr lang="en-GB" sz="1000" b="0" baseline="0" dirty="0">
                          <a:solidFill>
                            <a:schemeClr val="tx1">
                              <a:lumMod val="50000"/>
                              <a:lumOff val="50000"/>
                            </a:schemeClr>
                          </a:solidFill>
                          <a:latin typeface="Arial" panose="020B0604020202020204" pitchFamily="34" charset="0"/>
                          <a:cs typeface="Arial" panose="020B0604020202020204" pitchFamily="34" charset="0"/>
                        </a:rPr>
                      </a:br>
                      <a:r>
                        <a:rPr lang="en-GB" sz="1000" b="0" kern="1200" baseline="0" dirty="0">
                          <a:solidFill>
                            <a:schemeClr val="tx1">
                              <a:lumMod val="50000"/>
                              <a:lumOff val="50000"/>
                            </a:schemeClr>
                          </a:solidFill>
                          <a:latin typeface="Arial" panose="020B0604020202020204" pitchFamily="34" charset="0"/>
                          <a:ea typeface="+mn-ea"/>
                          <a:cs typeface="Arial" panose="020B0604020202020204" pitchFamily="34" charset="0"/>
                        </a:rPr>
                        <a:t>Branding on all physical and digital marketing materials – with elevated positioning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Brochure or insert in the conference bag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lumMod val="50000"/>
                              <a:lumOff val="50000"/>
                            </a:schemeClr>
                          </a:solidFill>
                          <a:latin typeface="Arial" panose="020B0604020202020204" pitchFamily="34" charset="0"/>
                          <a:ea typeface="+mn-ea"/>
                          <a:cs typeface="Arial" panose="020B0604020202020204" pitchFamily="34" charset="0"/>
                        </a:rPr>
                        <a:t>X1 A4 colour advert in the event programme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lumMod val="50000"/>
                              <a:lumOff val="50000"/>
                            </a:schemeClr>
                          </a:solidFill>
                          <a:latin typeface="Arial" panose="020B0604020202020204" pitchFamily="34" charset="0"/>
                          <a:ea typeface="+mn-ea"/>
                          <a:cs typeface="Arial" panose="020B0604020202020204" pitchFamily="34" charset="0"/>
                        </a:rPr>
                        <a:t>2 self standing banners displayed for the entire two days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lumMod val="50000"/>
                              <a:lumOff val="50000"/>
                            </a:schemeClr>
                          </a:solidFill>
                          <a:latin typeface="Arial" panose="020B0604020202020204" pitchFamily="34" charset="0"/>
                          <a:ea typeface="+mn-ea"/>
                          <a:cs typeface="Arial" panose="020B0604020202020204" pitchFamily="34" charset="0"/>
                        </a:rPr>
                        <a:t>Your logo in prime position on two Summit Events welcome banners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Your logo on the front cover of the conference programme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Your logo on the opening presentation slide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Your logo listed on the event website and monthly marketing mailers as the official conference sponsor</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Social media announcement across LinkedIn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lumMod val="50000"/>
                              <a:lumOff val="50000"/>
                            </a:schemeClr>
                          </a:solidFill>
                          <a:latin typeface="Arial" panose="020B0604020202020204" pitchFamily="34" charset="0"/>
                          <a:cs typeface="Arial" panose="020B0604020202020204" pitchFamily="34" charset="0"/>
                        </a:rPr>
                        <a:t>Option of one of the following sponsorship options: </a:t>
                      </a:r>
                      <a:r>
                        <a:rPr lang="en-GB" sz="1000" b="1" baseline="0" dirty="0">
                          <a:solidFill>
                            <a:schemeClr val="tx1">
                              <a:lumMod val="50000"/>
                              <a:lumOff val="50000"/>
                            </a:schemeClr>
                          </a:solidFill>
                          <a:latin typeface="Arial" panose="020B0604020202020204" pitchFamily="34" charset="0"/>
                          <a:cs typeface="Arial" panose="020B0604020202020204" pitchFamily="34" charset="0"/>
                        </a:rPr>
                        <a:t>please </a:t>
                      </a:r>
                      <a:r>
                        <a:rPr lang="en-GB" sz="1000" b="1" kern="1200" baseline="0" dirty="0">
                          <a:solidFill>
                            <a:schemeClr val="tx1">
                              <a:lumMod val="50000"/>
                              <a:lumOff val="50000"/>
                            </a:schemeClr>
                          </a:solidFill>
                          <a:latin typeface="Arial" panose="020B0604020202020204" pitchFamily="34" charset="0"/>
                          <a:ea typeface="+mn-ea"/>
                          <a:cs typeface="Arial" panose="020B0604020202020204" pitchFamily="34" charset="0"/>
                        </a:rPr>
                        <a:t>refer to the next page for sponsorship options</a:t>
                      </a:r>
                    </a:p>
                  </a:txBody>
                  <a:tcPr marL="91430" marR="91430" marT="45669" marB="456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A6169F"/>
                          </a:solidFill>
                          <a:latin typeface="Arial" panose="020B0604020202020204" pitchFamily="34" charset="0"/>
                          <a:cs typeface="Arial" panose="020B0604020202020204" pitchFamily="34" charset="0"/>
                        </a:rPr>
                        <a:t>Prices  from:</a:t>
                      </a:r>
                      <a:endParaRPr lang="en-US" sz="1000" b="0" dirty="0">
                        <a:solidFill>
                          <a:srgbClr val="A6169F"/>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br>
                        <a:rPr lang="en-GB" sz="1000" b="0" dirty="0">
                          <a:solidFill>
                            <a:schemeClr val="tx1">
                              <a:lumMod val="65000"/>
                              <a:lumOff val="35000"/>
                            </a:schemeClr>
                          </a:solidFill>
                          <a:latin typeface="Arial" panose="020B0604020202020204" pitchFamily="34" charset="0"/>
                          <a:cs typeface="Arial" panose="020B0604020202020204" pitchFamily="34" charset="0"/>
                        </a:rPr>
                      </a:br>
                      <a:r>
                        <a:rPr lang="en-US" sz="1100" b="1" baseline="0" dirty="0">
                          <a:solidFill>
                            <a:schemeClr val="tx1">
                              <a:lumMod val="50000"/>
                              <a:lumOff val="50000"/>
                            </a:schemeClr>
                          </a:solidFill>
                          <a:latin typeface="Arial" panose="020B0604020202020204" pitchFamily="34" charset="0"/>
                          <a:cs typeface="Arial" panose="020B0604020202020204" pitchFamily="34" charset="0"/>
                        </a:rPr>
                        <a:t>£7,700 + VAT</a:t>
                      </a:r>
                      <a:endParaRPr lang="en-US" sz="1100" b="1" dirty="0">
                        <a:solidFill>
                          <a:schemeClr val="tx1">
                            <a:lumMod val="50000"/>
                            <a:lumOff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rgbClr val="FF0000"/>
                        </a:solidFill>
                        <a:latin typeface="Arial" panose="020B0604020202020204" pitchFamily="34" charset="0"/>
                        <a:cs typeface="Arial" panose="020B0604020202020204" pitchFamily="34" charset="0"/>
                      </a:endParaRPr>
                    </a:p>
                  </a:txBody>
                  <a:tcPr marL="91430" marR="91430" marT="45669" marB="456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F0460B83-665C-43E0-B349-F646194F39B6}"/>
              </a:ext>
            </a:extLst>
          </p:cNvPr>
          <p:cNvSpPr/>
          <p:nvPr/>
        </p:nvSpPr>
        <p:spPr>
          <a:xfrm>
            <a:off x="0" y="0"/>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A3B07B3-B6FD-488C-931F-5C294BD45B07}"/>
              </a:ext>
            </a:extLst>
          </p:cNvPr>
          <p:cNvSpPr txBox="1"/>
          <p:nvPr/>
        </p:nvSpPr>
        <p:spPr>
          <a:xfrm>
            <a:off x="399310" y="109309"/>
            <a:ext cx="8463284" cy="523220"/>
          </a:xfrm>
          <a:prstGeom prst="rect">
            <a:avLst/>
          </a:prstGeom>
          <a:noFill/>
        </p:spPr>
        <p:txBody>
          <a:bodyPr wrap="square" rtlCol="0">
            <a:spAutoFit/>
          </a:bodyPr>
          <a:lstStyle/>
          <a:p>
            <a:pPr algn="ctr"/>
            <a:r>
              <a:rPr lang="en-GB" sz="2800" b="1" dirty="0">
                <a:solidFill>
                  <a:srgbClr val="1E1242"/>
                </a:solidFill>
              </a:rPr>
              <a:t>Exhibition &amp; Sponsorship Packages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6169F"/>
        </a:solidFill>
        <a:effectLst/>
      </p:bgPr>
    </p:bg>
    <p:spTree>
      <p:nvGrpSpPr>
        <p:cNvPr id="1" name=""/>
        <p:cNvGrpSpPr/>
        <p:nvPr/>
      </p:nvGrpSpPr>
      <p:grpSpPr>
        <a:xfrm>
          <a:off x="0" y="0"/>
          <a:ext cx="0" cy="0"/>
          <a:chOff x="0" y="0"/>
          <a:chExt cx="0" cy="0"/>
        </a:xfrm>
      </p:grpSpPr>
      <p:sp>
        <p:nvSpPr>
          <p:cNvPr id="13" name="Rectangle 12"/>
          <p:cNvSpPr/>
          <p:nvPr/>
        </p:nvSpPr>
        <p:spPr>
          <a:xfrm>
            <a:off x="-144524" y="808857"/>
            <a:ext cx="8604956" cy="954107"/>
          </a:xfrm>
          <a:prstGeom prst="rect">
            <a:avLst/>
          </a:prstGeom>
        </p:spPr>
        <p:txBody>
          <a:bodyPr wrap="square" anchor="t">
            <a:spAutoFit/>
          </a:bodyPr>
          <a:lstStyle/>
          <a:p>
            <a:pPr marL="342900" indent="-342900" fontAlgn="auto">
              <a:spcBef>
                <a:spcPts val="0"/>
              </a:spcBef>
              <a:spcAft>
                <a:spcPts val="0"/>
              </a:spcAft>
              <a:defRPr/>
            </a:pPr>
            <a:r>
              <a:rPr lang="en-GB" sz="1100" b="1" dirty="0">
                <a:solidFill>
                  <a:schemeClr val="bg1"/>
                </a:solidFill>
                <a:latin typeface="Arial" panose="020B0604020202020204" pitchFamily="34" charset="0"/>
                <a:cs typeface="Arial" panose="020B0604020202020204" pitchFamily="34" charset="0"/>
              </a:rPr>
              <a:t>	Our sponsorship packages are a proven way to increase your exposure at the conference. You will benefit from being able to promote your brand to all event participants. It’s particularly effective if you wish to launch or promote new services or products at the conference.</a:t>
            </a:r>
            <a:r>
              <a:rPr lang="en-US" sz="1100" b="1" dirty="0">
                <a:solidFill>
                  <a:schemeClr val="bg1"/>
                </a:solidFill>
                <a:latin typeface="Arial" panose="020B0604020202020204" pitchFamily="34" charset="0"/>
                <a:cs typeface="Arial" panose="020B0604020202020204" pitchFamily="34" charset="0"/>
              </a:rPr>
              <a:t> </a:t>
            </a:r>
            <a:br>
              <a:rPr lang="en-US" sz="1100" b="1" dirty="0">
                <a:solidFill>
                  <a:schemeClr val="bg1"/>
                </a:solidFill>
                <a:latin typeface="Arial" panose="020B0604020202020204" pitchFamily="34" charset="0"/>
                <a:cs typeface="Arial" panose="020B0604020202020204" pitchFamily="34" charset="0"/>
              </a:rPr>
            </a:br>
            <a:endParaRPr lang="en-US" sz="1100" b="1" dirty="0">
              <a:solidFill>
                <a:schemeClr val="bg1"/>
              </a:solidFill>
              <a:latin typeface="Arial" panose="020B0604020202020204" pitchFamily="34" charset="0"/>
              <a:cs typeface="Arial" panose="020B0604020202020204" pitchFamily="34" charset="0"/>
            </a:endParaRPr>
          </a:p>
          <a:p>
            <a:pPr marL="342900" indent="-342900" fontAlgn="auto">
              <a:spcBef>
                <a:spcPts val="0"/>
              </a:spcBef>
              <a:spcAft>
                <a:spcPts val="0"/>
              </a:spcAft>
              <a:defRPr/>
            </a:pPr>
            <a:r>
              <a:rPr lang="en-US" sz="1100" b="1" dirty="0">
                <a:solidFill>
                  <a:schemeClr val="bg1"/>
                </a:solidFill>
                <a:latin typeface="Arial" panose="020B0604020202020204" pitchFamily="34" charset="0"/>
                <a:cs typeface="Arial" panose="020B0604020202020204" pitchFamily="34" charset="0"/>
              </a:rPr>
              <a:t>	Packages are subject to availability and include: </a:t>
            </a:r>
            <a:endParaRPr lang="en-GB" sz="11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95E7E0-F097-49D6-8123-CF3E0C26936C}"/>
              </a:ext>
            </a:extLst>
          </p:cNvPr>
          <p:cNvSpPr/>
          <p:nvPr/>
        </p:nvSpPr>
        <p:spPr>
          <a:xfrm>
            <a:off x="0" y="0"/>
            <a:ext cx="9144000" cy="723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E1242"/>
                </a:solidFill>
                <a:latin typeface="Arial" panose="020B0604020202020204" pitchFamily="34" charset="0"/>
                <a:cs typeface="Arial" panose="020B0604020202020204" pitchFamily="34" charset="0"/>
              </a:rPr>
              <a:t>Other sponsorship options</a:t>
            </a:r>
          </a:p>
        </p:txBody>
      </p:sp>
      <p:pic>
        <p:nvPicPr>
          <p:cNvPr id="6" name="Picture 5" descr="A picture containing text, indoor, computer&#10;&#10;Description automatically generated">
            <a:extLst>
              <a:ext uri="{FF2B5EF4-FFF2-40B4-BE49-F238E27FC236}">
                <a16:creationId xmlns:a16="http://schemas.microsoft.com/office/drawing/2014/main" id="{E8B7516A-77E4-46CF-83B1-8B18F4EACD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51" t="8000" r="30050" b="3800"/>
          <a:stretch/>
        </p:blipFill>
        <p:spPr>
          <a:xfrm rot="5400000">
            <a:off x="3609965" y="4715000"/>
            <a:ext cx="1905926" cy="2070230"/>
          </a:xfrm>
          <a:prstGeom prst="rect">
            <a:avLst/>
          </a:prstGeom>
          <a:ln>
            <a:noFill/>
          </a:ln>
          <a:effectLst>
            <a:outerShdw blurRad="292100" dist="139700" dir="2700000" algn="tl" rotWithShape="0">
              <a:srgbClr val="333333">
                <a:alpha val="65000"/>
              </a:srgbClr>
            </a:outerShdw>
          </a:effectLst>
        </p:spPr>
      </p:pic>
      <p:pic>
        <p:nvPicPr>
          <p:cNvPr id="8" name="Picture 7" descr="A large group of people sitting in a room&#10;&#10;Description automatically generated with medium confidence">
            <a:extLst>
              <a:ext uri="{FF2B5EF4-FFF2-40B4-BE49-F238E27FC236}">
                <a16:creationId xmlns:a16="http://schemas.microsoft.com/office/drawing/2014/main" id="{94DC0EEA-EF94-401D-80E7-65F8DA0D3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797152"/>
            <a:ext cx="2858889" cy="1905926"/>
          </a:xfrm>
          <a:prstGeom prst="rect">
            <a:avLst/>
          </a:prstGeom>
          <a:ln>
            <a:noFill/>
          </a:ln>
          <a:effectLst>
            <a:outerShdw blurRad="292100" dist="139700" dir="2700000" algn="tl" rotWithShape="0">
              <a:srgbClr val="333333">
                <a:alpha val="65000"/>
              </a:srgbClr>
            </a:outerShdw>
          </a:effectLst>
        </p:spPr>
      </p:pic>
      <p:pic>
        <p:nvPicPr>
          <p:cNvPr id="10" name="Picture 9" descr="Two people looking at a poster&#10;&#10;Description automatically generated with low confidence">
            <a:extLst>
              <a:ext uri="{FF2B5EF4-FFF2-40B4-BE49-F238E27FC236}">
                <a16:creationId xmlns:a16="http://schemas.microsoft.com/office/drawing/2014/main" id="{6FBEC81C-E0BA-4236-BF3D-AA7F92BEDB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544" y="4797152"/>
            <a:ext cx="2798944" cy="1865963"/>
          </a:xfrm>
          <a:prstGeom prst="rect">
            <a:avLst/>
          </a:prstGeom>
          <a:ln>
            <a:noFill/>
          </a:ln>
          <a:effectLst>
            <a:outerShdw blurRad="292100" dist="139700" dir="2700000" algn="tl" rotWithShape="0">
              <a:srgbClr val="333333">
                <a:alpha val="65000"/>
              </a:srgbClr>
            </a:outerShdw>
          </a:effectLst>
        </p:spPr>
      </p:pic>
      <p:graphicFrame>
        <p:nvGraphicFramePr>
          <p:cNvPr id="3" name="Table 4">
            <a:extLst>
              <a:ext uri="{FF2B5EF4-FFF2-40B4-BE49-F238E27FC236}">
                <a16:creationId xmlns:a16="http://schemas.microsoft.com/office/drawing/2014/main" id="{C0C1208C-9FBC-54EE-540C-B7A565F9A1EF}"/>
              </a:ext>
            </a:extLst>
          </p:cNvPr>
          <p:cNvGraphicFramePr>
            <a:graphicFrameLocks noGrp="1"/>
          </p:cNvGraphicFramePr>
          <p:nvPr>
            <p:extLst>
              <p:ext uri="{D42A27DB-BD31-4B8C-83A1-F6EECF244321}">
                <p14:modId xmlns:p14="http://schemas.microsoft.com/office/powerpoint/2010/main" val="3273068165"/>
              </p:ext>
            </p:extLst>
          </p:nvPr>
        </p:nvGraphicFramePr>
        <p:xfrm>
          <a:off x="251520" y="1762964"/>
          <a:ext cx="8712968" cy="2839190"/>
        </p:xfrm>
        <a:graphic>
          <a:graphicData uri="http://schemas.openxmlformats.org/drawingml/2006/table">
            <a:tbl>
              <a:tblPr firstRow="1" bandRow="1">
                <a:tableStyleId>{5C22544A-7EE6-4342-B048-85BDC9FD1C3A}</a:tableStyleId>
              </a:tblPr>
              <a:tblGrid>
                <a:gridCol w="7776864">
                  <a:extLst>
                    <a:ext uri="{9D8B030D-6E8A-4147-A177-3AD203B41FA5}">
                      <a16:colId xmlns:a16="http://schemas.microsoft.com/office/drawing/2014/main" val="2237237217"/>
                    </a:ext>
                  </a:extLst>
                </a:gridCol>
                <a:gridCol w="936104">
                  <a:extLst>
                    <a:ext uri="{9D8B030D-6E8A-4147-A177-3AD203B41FA5}">
                      <a16:colId xmlns:a16="http://schemas.microsoft.com/office/drawing/2014/main" val="1946178595"/>
                    </a:ext>
                  </a:extLst>
                </a:gridCol>
              </a:tblGrid>
              <a:tr h="513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A6169F"/>
                          </a:solidFill>
                          <a:latin typeface="Arial" panose="020B0604020202020204" pitchFamily="34" charset="0"/>
                          <a:cs typeface="Arial" panose="020B0604020202020204" pitchFamily="34" charset="0"/>
                        </a:rPr>
                        <a:t>Accessories sponsor</a:t>
                      </a:r>
                      <a:r>
                        <a:rPr lang="en-GB" sz="1000" b="1" dirty="0">
                          <a:solidFill>
                            <a:schemeClr val="tx1">
                              <a:lumMod val="50000"/>
                              <a:lumOff val="50000"/>
                            </a:schemeClr>
                          </a:solidFill>
                          <a:latin typeface="Arial" panose="020B0604020202020204" pitchFamily="34" charset="0"/>
                          <a:cs typeface="Arial" panose="020B0604020202020204" pitchFamily="34" charset="0"/>
                        </a:rPr>
                        <a:t>– please contact a member of the team to discuss possible accessories sponsors (subject to approval).</a:t>
                      </a:r>
                    </a:p>
                    <a:p>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kern="1200" dirty="0">
                          <a:solidFill>
                            <a:schemeClr val="tx1">
                              <a:lumMod val="50000"/>
                              <a:lumOff val="50000"/>
                            </a:schemeClr>
                          </a:solidFill>
                          <a:latin typeface="Arial" panose="020B0604020202020204" pitchFamily="34" charset="0"/>
                          <a:ea typeface="+mn-ea"/>
                          <a:cs typeface="Arial" panose="020B0604020202020204" pitchFamily="34" charset="0"/>
                        </a:rPr>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008636"/>
                  </a:ext>
                </a:extLst>
              </a:tr>
              <a:tr h="52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trike="noStrike" dirty="0">
                          <a:solidFill>
                            <a:srgbClr val="A6169F"/>
                          </a:solidFill>
                          <a:effectLst/>
                          <a:latin typeface="Arial" panose="020B0604020202020204" pitchFamily="34" charset="0"/>
                          <a:cs typeface="Arial" panose="020B0604020202020204" pitchFamily="34" charset="0"/>
                        </a:rPr>
                        <a:t>Conference bags sponsor </a:t>
                      </a:r>
                      <a:r>
                        <a:rPr lang="en-GB" sz="1000" b="1" strike="noStrike" dirty="0">
                          <a:solidFill>
                            <a:schemeClr val="tx1">
                              <a:lumMod val="50000"/>
                              <a:lumOff val="50000"/>
                            </a:schemeClr>
                          </a:solidFill>
                          <a:latin typeface="Arial" panose="020B0604020202020204" pitchFamily="34" charset="0"/>
                          <a:cs typeface="Arial" panose="020B0604020202020204" pitchFamily="34" charset="0"/>
                        </a:rPr>
                        <a:t>– Your colour logo printed on the front of the conference bags which are given to all participants on registration and 1x insert or gift in each bag (subject to approval).</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kern="1200" dirty="0">
                          <a:solidFill>
                            <a:schemeClr val="tx1">
                              <a:lumMod val="50000"/>
                              <a:lumOff val="50000"/>
                            </a:schemeClr>
                          </a:solidFill>
                          <a:latin typeface="Arial" panose="020B0604020202020204" pitchFamily="34" charset="0"/>
                          <a:ea typeface="+mn-ea"/>
                          <a:cs typeface="Arial" panose="020B0604020202020204" pitchFamily="34" charset="0"/>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2954976"/>
                  </a:ext>
                </a:extLst>
              </a:tr>
              <a:tr h="384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rgbClr val="A6169F"/>
                          </a:solidFill>
                          <a:latin typeface="Arial" panose="020B0604020202020204" pitchFamily="34" charset="0"/>
                          <a:cs typeface="Arial" panose="020B0604020202020204" pitchFamily="34" charset="0"/>
                        </a:rPr>
                        <a:t>Badge &amp; Lanyard sponsor </a:t>
                      </a:r>
                      <a:r>
                        <a:rPr lang="en-GB" sz="1050" b="1" dirty="0">
                          <a:solidFill>
                            <a:schemeClr val="tx1">
                              <a:lumMod val="50000"/>
                              <a:lumOff val="50000"/>
                            </a:schemeClr>
                          </a:solidFill>
                          <a:latin typeface="Arial" panose="020B0604020202020204" pitchFamily="34" charset="0"/>
                          <a:cs typeface="Arial" panose="020B0604020202020204" pitchFamily="34" charset="0"/>
                        </a:rPr>
                        <a:t>– Your company logo branded on the name badge &amp; lanyards</a:t>
                      </a:r>
                    </a:p>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kern="1200" dirty="0">
                          <a:solidFill>
                            <a:schemeClr val="tx1">
                              <a:lumMod val="50000"/>
                              <a:lumOff val="50000"/>
                            </a:schemeClr>
                          </a:solidFill>
                          <a:latin typeface="Arial" panose="020B0604020202020204" pitchFamily="34" charset="0"/>
                          <a:ea typeface="+mn-ea"/>
                          <a:cs typeface="Arial" panose="020B0604020202020204" pitchFamily="34" charset="0"/>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6942265"/>
                  </a:ext>
                </a:extLst>
              </a:tr>
              <a:tr h="534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rgbClr val="A6169F"/>
                          </a:solidFill>
                          <a:latin typeface="Arial" panose="020B0604020202020204" pitchFamily="34" charset="0"/>
                          <a:cs typeface="Arial" panose="020B0604020202020204" pitchFamily="34" charset="0"/>
                        </a:rPr>
                        <a:t>Drinks reception sponsor </a:t>
                      </a:r>
                      <a:r>
                        <a:rPr lang="en-GB" sz="1050" b="1" dirty="0">
                          <a:solidFill>
                            <a:schemeClr val="tx1">
                              <a:lumMod val="50000"/>
                              <a:lumOff val="50000"/>
                            </a:schemeClr>
                          </a:solidFill>
                          <a:latin typeface="Arial" panose="020B0604020202020204" pitchFamily="34" charset="0"/>
                          <a:cs typeface="Arial" panose="020B0604020202020204" pitchFamily="34" charset="0"/>
                        </a:rPr>
                        <a:t>- Your corporate branding prominently displayed in the drinks reception area with company literature and a self-standing banner (provided by you).</a:t>
                      </a:r>
                      <a:endParaRPr lang="en-GB" sz="1100" b="1" dirty="0">
                        <a:solidFill>
                          <a:srgbClr val="FF0000"/>
                        </a:solidFill>
                        <a:latin typeface="Arial" panose="020B0604020202020204" pitchFamily="34" charset="0"/>
                        <a:cs typeface="Arial" panose="020B0604020202020204" pitchFamily="34" charset="0"/>
                      </a:endParaRPr>
                    </a:p>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kern="1200" dirty="0">
                          <a:solidFill>
                            <a:schemeClr val="tx1">
                              <a:lumMod val="50000"/>
                              <a:lumOff val="50000"/>
                            </a:schemeClr>
                          </a:solidFill>
                          <a:latin typeface="Arial" panose="020B0604020202020204" pitchFamily="34" charset="0"/>
                          <a:ea typeface="+mn-ea"/>
                          <a:cs typeface="Arial" panose="020B0604020202020204" pitchFamily="34" charset="0"/>
                        </a:rPr>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694103"/>
                  </a:ext>
                </a:extLst>
              </a:tr>
              <a:tr h="384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rgbClr val="A6169F"/>
                          </a:solidFill>
                          <a:latin typeface="Arial" panose="020B0604020202020204" pitchFamily="34" charset="0"/>
                          <a:cs typeface="Arial" panose="020B0604020202020204" pitchFamily="34" charset="0"/>
                        </a:rPr>
                        <a:t>Insert in event bags/ Seat</a:t>
                      </a:r>
                      <a:r>
                        <a:rPr lang="en-GB" sz="1050" b="1" baseline="0" dirty="0">
                          <a:solidFill>
                            <a:srgbClr val="A6169F"/>
                          </a:solidFill>
                          <a:latin typeface="Arial" panose="020B0604020202020204" pitchFamily="34" charset="0"/>
                          <a:cs typeface="Arial" panose="020B0604020202020204" pitchFamily="34" charset="0"/>
                        </a:rPr>
                        <a:t> drop</a:t>
                      </a:r>
                      <a:r>
                        <a:rPr lang="en-GB" sz="1050" b="1" dirty="0">
                          <a:solidFill>
                            <a:srgbClr val="A6169F"/>
                          </a:solidFill>
                          <a:latin typeface="Arial" panose="020B0604020202020204" pitchFamily="34" charset="0"/>
                          <a:cs typeface="Arial" panose="020B0604020202020204" pitchFamily="34" charset="0"/>
                        </a:rPr>
                        <a:t>  </a:t>
                      </a:r>
                      <a:r>
                        <a:rPr lang="en-GB" sz="1050" b="1" dirty="0">
                          <a:solidFill>
                            <a:schemeClr val="tx1">
                              <a:lumMod val="50000"/>
                              <a:lumOff val="50000"/>
                            </a:schemeClr>
                          </a:solidFill>
                          <a:latin typeface="Arial" panose="020B0604020202020204" pitchFamily="34" charset="0"/>
                          <a:cs typeface="Arial" panose="020B0604020202020204" pitchFamily="34" charset="0"/>
                        </a:rPr>
                        <a:t>- </a:t>
                      </a:r>
                      <a:r>
                        <a:rPr lang="en-GB" sz="1050" b="1" baseline="0" dirty="0">
                          <a:solidFill>
                            <a:schemeClr val="tx1">
                              <a:lumMod val="50000"/>
                              <a:lumOff val="50000"/>
                            </a:schemeClr>
                          </a:solidFill>
                          <a:latin typeface="Arial" panose="020B0604020202020204" pitchFamily="34" charset="0"/>
                          <a:cs typeface="Arial" panose="020B0604020202020204" pitchFamily="34" charset="0"/>
                        </a:rPr>
                        <a:t>1 x</a:t>
                      </a:r>
                      <a:r>
                        <a:rPr lang="en-GB" sz="1050" b="1" dirty="0">
                          <a:solidFill>
                            <a:schemeClr val="tx1">
                              <a:lumMod val="50000"/>
                              <a:lumOff val="50000"/>
                            </a:schemeClr>
                          </a:solidFill>
                          <a:latin typeface="Arial" panose="020B0604020202020204" pitchFamily="34" charset="0"/>
                          <a:cs typeface="Arial" panose="020B0604020202020204" pitchFamily="34" charset="0"/>
                        </a:rPr>
                        <a:t> brochure,</a:t>
                      </a:r>
                      <a:r>
                        <a:rPr lang="en-GB" sz="1050" b="1" baseline="0" dirty="0">
                          <a:solidFill>
                            <a:schemeClr val="tx1">
                              <a:lumMod val="50000"/>
                              <a:lumOff val="50000"/>
                            </a:schemeClr>
                          </a:solidFill>
                          <a:latin typeface="Arial" panose="020B0604020202020204" pitchFamily="34" charset="0"/>
                          <a:cs typeface="Arial" panose="020B0604020202020204" pitchFamily="34" charset="0"/>
                        </a:rPr>
                        <a:t> flyer or </a:t>
                      </a:r>
                      <a:r>
                        <a:rPr lang="en-GB" sz="1050" b="1" dirty="0">
                          <a:solidFill>
                            <a:schemeClr val="tx1">
                              <a:lumMod val="50000"/>
                              <a:lumOff val="50000"/>
                            </a:schemeClr>
                          </a:solidFill>
                          <a:latin typeface="Arial" panose="020B0604020202020204" pitchFamily="34" charset="0"/>
                          <a:cs typeface="Arial" panose="020B0604020202020204" pitchFamily="34" charset="0"/>
                        </a:rPr>
                        <a:t>gift</a:t>
                      </a:r>
                      <a:r>
                        <a:rPr lang="en-GB" sz="1050" b="1" baseline="0" dirty="0">
                          <a:solidFill>
                            <a:schemeClr val="tx1">
                              <a:lumMod val="50000"/>
                              <a:lumOff val="50000"/>
                            </a:schemeClr>
                          </a:solidFill>
                          <a:latin typeface="Arial" panose="020B0604020202020204" pitchFamily="34" charset="0"/>
                          <a:cs typeface="Arial" panose="020B0604020202020204" pitchFamily="34" charset="0"/>
                        </a:rPr>
                        <a:t> </a:t>
                      </a:r>
                      <a:r>
                        <a:rPr lang="en-GB" sz="1050" b="1" dirty="0">
                          <a:solidFill>
                            <a:schemeClr val="tx1">
                              <a:lumMod val="50000"/>
                              <a:lumOff val="50000"/>
                            </a:schemeClr>
                          </a:solidFill>
                          <a:latin typeface="Arial" panose="020B0604020202020204" pitchFamily="34" charset="0"/>
                          <a:cs typeface="Arial" panose="020B0604020202020204" pitchFamily="34" charset="0"/>
                        </a:rPr>
                        <a:t> (subject</a:t>
                      </a:r>
                      <a:r>
                        <a:rPr lang="en-GB" sz="1050" b="1" baseline="0" dirty="0">
                          <a:solidFill>
                            <a:schemeClr val="tx1">
                              <a:lumMod val="50000"/>
                              <a:lumOff val="50000"/>
                            </a:schemeClr>
                          </a:solidFill>
                          <a:latin typeface="Arial" panose="020B0604020202020204" pitchFamily="34" charset="0"/>
                          <a:cs typeface="Arial" panose="020B0604020202020204" pitchFamily="34" charset="0"/>
                        </a:rPr>
                        <a:t> to approval)</a:t>
                      </a:r>
                      <a:r>
                        <a:rPr lang="en-GB" sz="1050" b="1" dirty="0">
                          <a:solidFill>
                            <a:schemeClr val="tx1">
                              <a:lumMod val="50000"/>
                              <a:lumOff val="50000"/>
                            </a:schemeClr>
                          </a:solidFill>
                          <a:latin typeface="Arial" panose="020B0604020202020204" pitchFamily="34" charset="0"/>
                          <a:cs typeface="Arial" panose="020B0604020202020204" pitchFamily="34" charset="0"/>
                        </a:rPr>
                        <a:t>.</a:t>
                      </a:r>
                    </a:p>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kern="1200" dirty="0">
                          <a:solidFill>
                            <a:schemeClr val="tx1">
                              <a:lumMod val="50000"/>
                              <a:lumOff val="50000"/>
                            </a:schemeClr>
                          </a:solidFill>
                          <a:latin typeface="Arial" panose="020B0604020202020204" pitchFamily="34" charset="0"/>
                          <a:ea typeface="+mn-ea"/>
                          <a:cs typeface="Arial" panose="020B0604020202020204" pitchFamily="34"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5618134"/>
                  </a:ext>
                </a:extLst>
              </a:tr>
              <a:tr h="384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rgbClr val="A6169F"/>
                          </a:solidFill>
                          <a:latin typeface="Arial" panose="020B0604020202020204" pitchFamily="34" charset="0"/>
                          <a:cs typeface="Arial" panose="020B0604020202020204" pitchFamily="34" charset="0"/>
                        </a:rPr>
                        <a:t>Pads and pens sponsor </a:t>
                      </a:r>
                      <a:r>
                        <a:rPr lang="en-GB" sz="1050" b="1" dirty="0">
                          <a:solidFill>
                            <a:schemeClr val="tx1">
                              <a:lumMod val="50000"/>
                              <a:lumOff val="50000"/>
                            </a:schemeClr>
                          </a:solidFill>
                          <a:latin typeface="Arial" panose="020B0604020202020204" pitchFamily="34" charset="0"/>
                          <a:cs typeface="Arial" panose="020B0604020202020204" pitchFamily="34" charset="0"/>
                        </a:rPr>
                        <a:t>- Your pad and pens in all the participants bags</a:t>
                      </a:r>
                      <a:r>
                        <a:rPr lang="en-GB" sz="1050" b="1" baseline="0" dirty="0">
                          <a:solidFill>
                            <a:schemeClr val="tx1">
                              <a:lumMod val="50000"/>
                              <a:lumOff val="50000"/>
                            </a:schemeClr>
                          </a:solidFill>
                          <a:latin typeface="Arial" panose="020B0604020202020204" pitchFamily="34" charset="0"/>
                          <a:cs typeface="Arial" panose="020B0604020202020204" pitchFamily="34" charset="0"/>
                        </a:rPr>
                        <a:t> </a:t>
                      </a:r>
                      <a:r>
                        <a:rPr lang="en-GB" sz="1050" b="1" dirty="0">
                          <a:solidFill>
                            <a:schemeClr val="tx1">
                              <a:lumMod val="50000"/>
                              <a:lumOff val="50000"/>
                            </a:schemeClr>
                          </a:solidFill>
                          <a:latin typeface="Arial" panose="020B0604020202020204" pitchFamily="34" charset="0"/>
                          <a:cs typeface="Arial" panose="020B0604020202020204" pitchFamily="34" charset="0"/>
                        </a:rPr>
                        <a:t>and main plenary room. </a:t>
                      </a:r>
                      <a:endParaRPr lang="en-GB" sz="1050" b="1" dirty="0">
                        <a:solidFill>
                          <a:srgbClr val="FF0000"/>
                        </a:solidFill>
                        <a:latin typeface="Arial" panose="020B0604020202020204" pitchFamily="34" charset="0"/>
                        <a:cs typeface="Arial" panose="020B0604020202020204" pitchFamily="34" charset="0"/>
                      </a:endParaRPr>
                    </a:p>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kern="1200" dirty="0">
                          <a:solidFill>
                            <a:schemeClr val="tx1">
                              <a:lumMod val="50000"/>
                              <a:lumOff val="50000"/>
                            </a:schemeClr>
                          </a:solidFill>
                          <a:latin typeface="Arial" panose="020B0604020202020204" pitchFamily="34" charset="0"/>
                          <a:ea typeface="+mn-ea"/>
                          <a:cs typeface="Arial" panose="020B0604020202020204" pitchFamily="34" charset="0"/>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03647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12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A8C2-40F9-995F-50CF-E27B45C9732D}"/>
              </a:ext>
            </a:extLst>
          </p:cNvPr>
          <p:cNvSpPr>
            <a:spLocks noGrp="1"/>
          </p:cNvSpPr>
          <p:nvPr>
            <p:ph type="title"/>
          </p:nvPr>
        </p:nvSpPr>
        <p:spPr>
          <a:xfrm>
            <a:off x="685800" y="421251"/>
            <a:ext cx="7772400" cy="720080"/>
          </a:xfrm>
        </p:spPr>
        <p:txBody>
          <a:bodyPr/>
          <a:lstStyle/>
          <a:p>
            <a:pPr algn="ctr"/>
            <a:r>
              <a:rPr lang="en-GB" sz="3200" i="0" u="none" strike="noStrike" dirty="0">
                <a:solidFill>
                  <a:schemeClr val="bg1"/>
                </a:solidFill>
                <a:effectLst/>
                <a:latin typeface="Rubik"/>
              </a:rPr>
              <a:t>BOOK NOW!</a:t>
            </a:r>
            <a:endParaRPr lang="en-US" sz="3200" dirty="0">
              <a:solidFill>
                <a:schemeClr val="bg1"/>
              </a:solidFill>
            </a:endParaRPr>
          </a:p>
        </p:txBody>
      </p:sp>
      <p:sp>
        <p:nvSpPr>
          <p:cNvPr id="4" name="TextBox 3">
            <a:extLst>
              <a:ext uri="{FF2B5EF4-FFF2-40B4-BE49-F238E27FC236}">
                <a16:creationId xmlns:a16="http://schemas.microsoft.com/office/drawing/2014/main" id="{2B0511F2-3E25-FF33-AA91-C1EE18338ABE}"/>
              </a:ext>
            </a:extLst>
          </p:cNvPr>
          <p:cNvSpPr txBox="1"/>
          <p:nvPr/>
        </p:nvSpPr>
        <p:spPr>
          <a:xfrm>
            <a:off x="287524" y="3717032"/>
            <a:ext cx="8568952" cy="2000548"/>
          </a:xfrm>
          <a:prstGeom prst="rect">
            <a:avLst/>
          </a:prstGeom>
          <a:noFill/>
        </p:spPr>
        <p:txBody>
          <a:bodyPr wrap="square" numCol="1" rtlCol="0">
            <a:spAutoFit/>
          </a:bodyPr>
          <a:lstStyle/>
          <a:p>
            <a:pPr algn="ctr"/>
            <a:endParaRPr lang="en-GB" b="1" dirty="0">
              <a:solidFill>
                <a:schemeClr val="bg1"/>
              </a:solidFill>
            </a:endParaRPr>
          </a:p>
          <a:p>
            <a:pPr algn="ctr"/>
            <a:endParaRPr lang="en-GB" sz="1600" b="1" dirty="0">
              <a:solidFill>
                <a:schemeClr val="bg1"/>
              </a:solidFill>
            </a:endParaRPr>
          </a:p>
          <a:p>
            <a:pPr algn="ctr"/>
            <a:r>
              <a:rPr lang="en-GB" b="1" dirty="0">
                <a:solidFill>
                  <a:schemeClr val="bg1"/>
                </a:solidFill>
              </a:rPr>
              <a:t>Get in touch now to reserve your place! </a:t>
            </a:r>
          </a:p>
          <a:p>
            <a:pPr algn="ctr"/>
            <a:r>
              <a:rPr lang="en-GB" b="1" dirty="0">
                <a:solidFill>
                  <a:schemeClr val="bg1"/>
                </a:solidFill>
              </a:rPr>
              <a:t>Call on: </a:t>
            </a:r>
            <a:r>
              <a:rPr lang="en-GB" b="1" dirty="0">
                <a:solidFill>
                  <a:srgbClr val="A6169F"/>
                </a:solidFill>
              </a:rPr>
              <a:t>+44 20 7828 2278 </a:t>
            </a:r>
            <a:r>
              <a:rPr lang="en-GB" b="1" dirty="0">
                <a:solidFill>
                  <a:schemeClr val="bg1"/>
                </a:solidFill>
              </a:rPr>
              <a:t>or email: </a:t>
            </a:r>
            <a:r>
              <a:rPr lang="en-GB" b="1" dirty="0">
                <a:solidFill>
                  <a:srgbClr val="A6169F"/>
                </a:solidFill>
                <a:hlinkClick r:id="rId2">
                  <a:extLst>
                    <a:ext uri="{A12FA001-AC4F-418D-AE19-62706E023703}">
                      <ahyp:hlinkClr xmlns:ahyp="http://schemas.microsoft.com/office/drawing/2018/hyperlinkcolor" val="tx"/>
                    </a:ext>
                  </a:extLst>
                </a:hlinkClick>
              </a:rPr>
              <a:t>eventteam@summit-events.com</a:t>
            </a:r>
            <a:endParaRPr lang="en-GB" b="1" dirty="0">
              <a:solidFill>
                <a:srgbClr val="A6169F"/>
              </a:solidFill>
            </a:endParaRPr>
          </a:p>
          <a:p>
            <a:pPr algn="ctr"/>
            <a:endParaRPr lang="en-GB" b="1" dirty="0">
              <a:solidFill>
                <a:schemeClr val="bg1"/>
              </a:solidFill>
            </a:endParaRPr>
          </a:p>
          <a:p>
            <a:pPr algn="ctr"/>
            <a:r>
              <a:rPr lang="en-GB" b="1" dirty="0">
                <a:solidFill>
                  <a:schemeClr val="bg1"/>
                </a:solidFill>
              </a:rPr>
              <a:t>Visit our website </a:t>
            </a:r>
            <a:r>
              <a:rPr lang="en-GB" b="1" dirty="0">
                <a:solidFill>
                  <a:srgbClr val="A6169F"/>
                </a:solidFill>
                <a:hlinkClick r:id="rId3">
                  <a:extLst>
                    <a:ext uri="{A12FA001-AC4F-418D-AE19-62706E023703}">
                      <ahyp:hlinkClr xmlns:ahyp="http://schemas.microsoft.com/office/drawing/2018/hyperlinkcolor" val="tx"/>
                    </a:ext>
                  </a:extLst>
                </a:hlinkClick>
              </a:rPr>
              <a:t>here</a:t>
            </a:r>
            <a:r>
              <a:rPr lang="en-GB" b="1" dirty="0">
                <a:solidFill>
                  <a:schemeClr val="bg1"/>
                </a:solidFill>
              </a:rPr>
              <a:t> to find out more!</a:t>
            </a:r>
          </a:p>
          <a:p>
            <a:pPr algn="ctr"/>
            <a:endParaRPr lang="en-GB" b="1" dirty="0">
              <a:solidFill>
                <a:schemeClr val="bg1"/>
              </a:solidFill>
            </a:endParaRPr>
          </a:p>
        </p:txBody>
      </p:sp>
      <p:sp>
        <p:nvSpPr>
          <p:cNvPr id="5" name="TextBox 4">
            <a:extLst>
              <a:ext uri="{FF2B5EF4-FFF2-40B4-BE49-F238E27FC236}">
                <a16:creationId xmlns:a16="http://schemas.microsoft.com/office/drawing/2014/main" id="{C4A20C0A-D22D-D64A-EF3E-2283E8B0051E}"/>
              </a:ext>
            </a:extLst>
          </p:cNvPr>
          <p:cNvSpPr txBox="1"/>
          <p:nvPr/>
        </p:nvSpPr>
        <p:spPr>
          <a:xfrm>
            <a:off x="296046" y="1268760"/>
            <a:ext cx="7812868"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Exhibitor and sponsor places are limited – please get in contact with the team to reserve your place! </a:t>
            </a:r>
          </a:p>
          <a:p>
            <a:pPr marL="285750" indent="-285750">
              <a:buFont typeface="Arial" panose="020B0604020202020204" pitchFamily="34" charset="0"/>
              <a:buChar char="•"/>
            </a:pPr>
            <a:r>
              <a:rPr lang="en-GB" dirty="0">
                <a:solidFill>
                  <a:schemeClr val="bg1"/>
                </a:solidFill>
              </a:rPr>
              <a:t>Your company logo and web link will be published immediately on the Summit Events website</a:t>
            </a:r>
          </a:p>
          <a:p>
            <a:pPr marL="285750" indent="-285750">
              <a:buFont typeface="Arial" panose="020B0604020202020204" pitchFamily="34" charset="0"/>
              <a:buChar char="•"/>
            </a:pPr>
            <a:r>
              <a:rPr lang="en-GB" dirty="0">
                <a:solidFill>
                  <a:schemeClr val="bg1"/>
                </a:solidFill>
              </a:rPr>
              <a:t>Your company name, and link to your website will be announced on our LinkedIn group!</a:t>
            </a:r>
          </a:p>
          <a:p>
            <a:pPr marL="285750" indent="-285750">
              <a:buFont typeface="Arial" panose="020B0604020202020204" pitchFamily="34" charset="0"/>
              <a:buChar char="•"/>
            </a:pPr>
            <a:r>
              <a:rPr lang="en-GB" dirty="0">
                <a:solidFill>
                  <a:schemeClr val="bg1"/>
                </a:solidFill>
              </a:rPr>
              <a:t>Your company will be publicised in our monthly mailers to our database</a:t>
            </a:r>
          </a:p>
        </p:txBody>
      </p:sp>
    </p:spTree>
    <p:extLst>
      <p:ext uri="{BB962C8B-B14F-4D97-AF65-F5344CB8AC3E}">
        <p14:creationId xmlns:p14="http://schemas.microsoft.com/office/powerpoint/2010/main" val="3112579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b84b00bd-d14e-4205-bd2a-2f721af2b219" xsi:nil="true"/>
    <lcf76f155ced4ddcb4097134ff3c332f xmlns="0ce89528-f370-4afe-8e47-be8ffef9e5ae">
      <Terms xmlns="http://schemas.microsoft.com/office/infopath/2007/PartnerControls"/>
    </lcf76f155ced4ddcb4097134ff3c332f>
    <_dlc_DocId xmlns="b84b00bd-d14e-4205-bd2a-2f721af2b219">U6ZPJ43WQCSZ-112099445-36456</_dlc_DocId>
    <_dlc_DocIdUrl xmlns="b84b00bd-d14e-4205-bd2a-2f721af2b219">
      <Url>https://summitevents.sharepoint.com/sites/Company/_layouts/15/DocIdRedir.aspx?ID=U6ZPJ43WQCSZ-112099445-36456</Url>
      <Description>U6ZPJ43WQCSZ-112099445-36456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72203D9D6FC64429FA6518B9A2A8330" ma:contentTypeVersion="12" ma:contentTypeDescription="Create a new document." ma:contentTypeScope="" ma:versionID="118ec25bcbf3ab40ff144bc76b2cbfca">
  <xsd:schema xmlns:xsd="http://www.w3.org/2001/XMLSchema" xmlns:xs="http://www.w3.org/2001/XMLSchema" xmlns:p="http://schemas.microsoft.com/office/2006/metadata/properties" xmlns:ns2="b84b00bd-d14e-4205-bd2a-2f721af2b219" xmlns:ns3="0ce89528-f370-4afe-8e47-be8ffef9e5ae" targetNamespace="http://schemas.microsoft.com/office/2006/metadata/properties" ma:root="true" ma:fieldsID="680e75a57eac2612465a833f8c444710" ns2:_="" ns3:_="">
    <xsd:import namespace="b84b00bd-d14e-4205-bd2a-2f721af2b219"/>
    <xsd:import namespace="0ce89528-f370-4afe-8e47-be8ffef9e5a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b00bd-d14e-4205-bd2a-2f721af2b21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hidden="true" ma:list="{141a4a62-7d33-4f28-9232-a0ef509d2aa6}" ma:internalName="TaxCatchAll" ma:showField="CatchAllData" ma:web="b84b00bd-d14e-4205-bd2a-2f721af2b2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e89528-f370-4afe-8e47-be8ffef9e5a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4472b3b-cc4e-4229-b6e4-175276a3ab1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40A3B0-46EA-4949-A530-CF886E53E073}">
  <ds:schemaRefs>
    <ds:schemaRef ds:uri="http://schemas.microsoft.com/sharepoint/events"/>
  </ds:schemaRefs>
</ds:datastoreItem>
</file>

<file path=customXml/itemProps2.xml><?xml version="1.0" encoding="utf-8"?>
<ds:datastoreItem xmlns:ds="http://schemas.openxmlformats.org/officeDocument/2006/customXml" ds:itemID="{7B542270-CF13-480B-A512-3428E17C5356}">
  <ds:schemaRefs>
    <ds:schemaRef ds:uri="http://purl.org/dc/dcmitype/"/>
    <ds:schemaRef ds:uri="http://schemas.microsoft.com/office/2006/documentManagement/types"/>
    <ds:schemaRef ds:uri="http://purl.org/dc/terms/"/>
    <ds:schemaRef ds:uri="http://purl.org/dc/elements/1.1/"/>
    <ds:schemaRef ds:uri="82cc9f45-5fb4-46b6-b668-8780d800a60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b84b00bd-d14e-4205-bd2a-2f721af2b219"/>
    <ds:schemaRef ds:uri="0ce89528-f370-4afe-8e47-be8ffef9e5ae"/>
  </ds:schemaRefs>
</ds:datastoreItem>
</file>

<file path=customXml/itemProps3.xml><?xml version="1.0" encoding="utf-8"?>
<ds:datastoreItem xmlns:ds="http://schemas.openxmlformats.org/officeDocument/2006/customXml" ds:itemID="{E74C490B-3098-4F86-80D6-761B514A06B9}">
  <ds:schemaRefs>
    <ds:schemaRef ds:uri="http://schemas.microsoft.com/sharepoint/v3/contenttype/forms"/>
  </ds:schemaRefs>
</ds:datastoreItem>
</file>

<file path=customXml/itemProps4.xml><?xml version="1.0" encoding="utf-8"?>
<ds:datastoreItem xmlns:ds="http://schemas.openxmlformats.org/officeDocument/2006/customXml" ds:itemID="{A9DB5061-D8C1-4452-A6FB-CA04585951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b00bd-d14e-4205-bd2a-2f721af2b219"/>
    <ds:schemaRef ds:uri="0ce89528-f370-4afe-8e47-be8ffef9e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15168</TotalTime>
  <Words>1326</Words>
  <Application>Microsoft Office PowerPoint</Application>
  <PresentationFormat>On-screen Show (4:3)</PresentationFormat>
  <Paragraphs>127</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Rubik</vt:lpstr>
      <vt:lpstr>Trebuchet MS</vt:lpstr>
      <vt:lpstr>Office Theme</vt:lpstr>
      <vt:lpstr>PowerPoint Presentation</vt:lpstr>
      <vt:lpstr>Introducing the 2024 Conference  </vt:lpstr>
      <vt:lpstr>PowerPoint Presentation</vt:lpstr>
      <vt:lpstr>Scientific Programme Director</vt:lpstr>
      <vt:lpstr>WHO ATTENDS?</vt:lpstr>
      <vt:lpstr>WHY SPONSOR?</vt:lpstr>
      <vt:lpstr>PowerPoint Presentation</vt:lpstr>
      <vt:lpstr>PowerPoint Presentation</vt:lpstr>
      <vt:lpstr>BOOK NOW!</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Petra Nagajdova</cp:lastModifiedBy>
  <cp:revision>1359</cp:revision>
  <cp:lastPrinted>2017-07-20T08:56:16Z</cp:lastPrinted>
  <dcterms:created xsi:type="dcterms:W3CDTF">2008-10-22T09:13:41Z</dcterms:created>
  <dcterms:modified xsi:type="dcterms:W3CDTF">2023-09-18T11:16:01Z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0x010100772203D9D6FC64429FA6518B9A2A8330</vt:lpwstr>
  </property>
  <property fmtid="{D5CDD505-2E9C-101B-9397-08002B2CF9AE}" pid="3" name="Order">
    <vt:r8>3645600</vt:r8>
  </property>
  <property fmtid="{D5CDD505-2E9C-101B-9397-08002B2CF9AE}" pid="4" name="_dlc_DocIdItemGuid">
    <vt:lpwstr>fc7ae9a4-b2e1-7106-8be5-b310fd46952b</vt:lpwstr>
  </property>
</Properties>
</file>