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2"/>
  </p:notesMasterIdLst>
  <p:handoutMasterIdLst>
    <p:handoutMasterId r:id="rId13"/>
  </p:handoutMasterIdLst>
  <p:sldIdLst>
    <p:sldId id="266" r:id="rId2"/>
    <p:sldId id="256" r:id="rId3"/>
    <p:sldId id="298" r:id="rId4"/>
    <p:sldId id="299" r:id="rId5"/>
    <p:sldId id="284" r:id="rId6"/>
    <p:sldId id="300" r:id="rId7"/>
    <p:sldId id="295" r:id="rId8"/>
    <p:sldId id="297" r:id="rId9"/>
    <p:sldId id="304" r:id="rId10"/>
    <p:sldId id="296" r:id="rId11"/>
  </p:sldIdLst>
  <p:sldSz cx="9906000" cy="6858000" type="A4"/>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242"/>
    <a:srgbClr val="1F325C"/>
    <a:srgbClr val="000055"/>
    <a:srgbClr val="000066"/>
    <a:srgbClr val="314F96"/>
    <a:srgbClr val="003399"/>
    <a:srgbClr val="EC6614"/>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922" autoAdjust="0"/>
    <p:restoredTop sz="88696" autoAdjust="0"/>
  </p:normalViewPr>
  <p:slideViewPr>
    <p:cSldViewPr>
      <p:cViewPr varScale="1">
        <p:scale>
          <a:sx n="67" d="100"/>
          <a:sy n="67" d="100"/>
        </p:scale>
        <p:origin x="798" y="9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0BCA0B-AC33-4C35-850D-43F4DBBA6529}"/>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955F872C-2B99-4EBC-AEE8-77BDE69CC96B}"/>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smtClean="0">
                <a:latin typeface="Arial" charset="0"/>
                <a:cs typeface="Arial" charset="0"/>
              </a:defRPr>
            </a:lvl1pPr>
          </a:lstStyle>
          <a:p>
            <a:pPr>
              <a:defRPr/>
            </a:pPr>
            <a:fld id="{3922B2A5-0264-4033-A84A-F26E0B840987}" type="datetimeFigureOut">
              <a:rPr lang="en-US"/>
              <a:pPr>
                <a:defRPr/>
              </a:pPr>
              <a:t>1/16/2020</a:t>
            </a:fld>
            <a:endParaRPr lang="en-US"/>
          </a:p>
        </p:txBody>
      </p:sp>
      <p:sp>
        <p:nvSpPr>
          <p:cNvPr id="4" name="Footer Placeholder 3">
            <a:extLst>
              <a:ext uri="{FF2B5EF4-FFF2-40B4-BE49-F238E27FC236}">
                <a16:creationId xmlns:a16="http://schemas.microsoft.com/office/drawing/2014/main" id="{3B4587F2-B4A4-4787-ADAA-C016B744C3B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6105900A-A04E-49F9-96FA-A35823B0486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eaLnBrk="1" hangingPunct="1">
              <a:defRPr sz="1200" smtClean="0">
                <a:latin typeface="Arial" charset="0"/>
                <a:cs typeface="Arial" charset="0"/>
              </a:defRPr>
            </a:lvl1pPr>
          </a:lstStyle>
          <a:p>
            <a:pPr>
              <a:defRPr/>
            </a:pPr>
            <a:fld id="{6C8A6E9F-AF77-42CA-8A37-500BE3B2FA1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C81B50-F220-4680-A5BC-19969F2A395D}"/>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5C60B6B-CFC9-4662-82D7-14C23E1E5019}"/>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5F5C35C-10BF-442E-BA65-F0B52097E744}" type="datetimeFigureOut">
              <a:rPr lang="en-US"/>
              <a:pPr>
                <a:defRPr/>
              </a:pPr>
              <a:t>1/16/2020</a:t>
            </a:fld>
            <a:endParaRPr lang="en-US" dirty="0"/>
          </a:p>
        </p:txBody>
      </p:sp>
      <p:sp>
        <p:nvSpPr>
          <p:cNvPr id="4" name="Slide Image Placeholder 3">
            <a:extLst>
              <a:ext uri="{FF2B5EF4-FFF2-40B4-BE49-F238E27FC236}">
                <a16:creationId xmlns:a16="http://schemas.microsoft.com/office/drawing/2014/main" id="{1F799489-ED0F-4597-8E53-526AB11043D0}"/>
              </a:ext>
            </a:extLst>
          </p:cNvPr>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7F4DD0B-4FC6-45E3-B4F8-6BED52A19417}"/>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5C69A2D-1812-4CE6-BC82-9B58BBEB2073}"/>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0897381F-361B-4435-92CA-98B88491C7F9}"/>
              </a:ext>
            </a:extLst>
          </p:cNvPr>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cs typeface="+mn-cs"/>
              </a:defRPr>
            </a:lvl1pPr>
          </a:lstStyle>
          <a:p>
            <a:pPr>
              <a:defRPr/>
            </a:pPr>
            <a:fld id="{C1307307-7912-4405-A908-A1B4D609FA0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82698435-6EE5-4750-AD66-00DDAD9B2D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Notes Placeholder 2">
            <a:extLst>
              <a:ext uri="{FF2B5EF4-FFF2-40B4-BE49-F238E27FC236}">
                <a16:creationId xmlns:a16="http://schemas.microsoft.com/office/drawing/2014/main" id="{9ED3E369-FC46-4700-88E0-71A11794F6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1B7AD015-7E2A-4577-9580-4ECF60ECE4BF}"/>
              </a:ext>
            </a:extLst>
          </p:cNvPr>
          <p:cNvSpPr>
            <a:spLocks noGrp="1"/>
          </p:cNvSpPr>
          <p:nvPr>
            <p:ph type="sldNum" sz="quarter" idx="5"/>
          </p:nvPr>
        </p:nvSpPr>
        <p:spPr/>
        <p:txBody>
          <a:bodyPr/>
          <a:lstStyle/>
          <a:p>
            <a:pPr>
              <a:defRPr/>
            </a:pPr>
            <a:fld id="{A7EC5749-31ED-40BA-A422-1A5461BBC932}"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3D1F1D4E-D815-4257-97E3-4EBEC42D5E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a:extLst>
              <a:ext uri="{FF2B5EF4-FFF2-40B4-BE49-F238E27FC236}">
                <a16:creationId xmlns:a16="http://schemas.microsoft.com/office/drawing/2014/main" id="{05F17E3D-5602-4B6F-9910-C8E8A63DE3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6" name="Slide Number Placeholder 3">
            <a:extLst>
              <a:ext uri="{FF2B5EF4-FFF2-40B4-BE49-F238E27FC236}">
                <a16:creationId xmlns:a16="http://schemas.microsoft.com/office/drawing/2014/main" id="{15862FD4-5AF7-4B47-8635-843DD0AD1149}"/>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9C4C56-24A4-48B4-BF6B-AF3B37D08AC7}" type="slidenum">
              <a:rPr lang="en-US" smtClean="0"/>
              <a:pPr fontAlgn="base">
                <a:spcBef>
                  <a:spcPct val="0"/>
                </a:spcBef>
                <a:spcAft>
                  <a:spcPct val="0"/>
                </a:spcAft>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07307-7912-4405-A908-A1B4D609FA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2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60AFFE22-A588-4005-B44D-AB7587762B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BFEB944F-E36C-408C-8C58-241D88F548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6" name="Slide Number Placeholder 3">
            <a:extLst>
              <a:ext uri="{FF2B5EF4-FFF2-40B4-BE49-F238E27FC236}">
                <a16:creationId xmlns:a16="http://schemas.microsoft.com/office/drawing/2014/main" id="{ECF3C6C7-7C42-4F52-BD1E-910ACAD9A60A}"/>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49A6FB-EC47-4971-9A94-465C9D9C4B6E}" type="slidenum">
              <a:rPr lang="en-US" smtClean="0"/>
              <a:pPr fontAlgn="base">
                <a:spcBef>
                  <a:spcPct val="0"/>
                </a:spcBef>
                <a:spcAft>
                  <a:spcPct val="0"/>
                </a:spcAft>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2C447-AFFF-4B13-8313-E3E5505677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754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C1307307-7912-4405-A908-A1B4D609FA0F}" type="slidenum">
              <a:rPr lang="en-US" smtClean="0"/>
              <a:pPr>
                <a:defRPr/>
              </a:pPr>
              <a:t>6</a:t>
            </a:fld>
            <a:endParaRPr lang="en-US" dirty="0"/>
          </a:p>
        </p:txBody>
      </p:sp>
    </p:spTree>
    <p:extLst>
      <p:ext uri="{BB962C8B-B14F-4D97-AF65-F5344CB8AC3E}">
        <p14:creationId xmlns:p14="http://schemas.microsoft.com/office/powerpoint/2010/main" val="3024271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F53DE7DC-9F50-4F54-A1E4-A7E5A93AE2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E86FC752-B08D-495D-B77E-95F4C0A9A7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a:extLst>
              <a:ext uri="{FF2B5EF4-FFF2-40B4-BE49-F238E27FC236}">
                <a16:creationId xmlns:a16="http://schemas.microsoft.com/office/drawing/2014/main" id="{927DA9F9-A110-4A17-8697-63E214BB7DD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658C8A-3C0A-40ED-A8BE-0FA52C9D9ED9}" type="slidenum">
              <a:rPr lang="en-US" smtClean="0"/>
              <a:pPr fontAlgn="base">
                <a:spcBef>
                  <a:spcPct val="0"/>
                </a:spcBef>
                <a:spcAft>
                  <a:spcPct val="0"/>
                </a:spcAft>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07307-7912-4405-A908-A1B4D609FA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8706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036FA1A2-351E-416A-B0B3-78F04AB098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530209C7-F57A-4D90-AC05-3E30387850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369E1D57-C92E-4884-B361-40C3D81ABF30}"/>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1C4FAD-65B5-4864-BAAC-488BE268DA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081D05A-CBBF-4E2C-BC22-786972D1397B}"/>
              </a:ext>
            </a:extLst>
          </p:cNvPr>
          <p:cNvSpPr>
            <a:spLocks noGrp="1"/>
          </p:cNvSpPr>
          <p:nvPr>
            <p:ph type="dt" sz="half" idx="10"/>
          </p:nvPr>
        </p:nvSpPr>
        <p:spPr/>
        <p:txBody>
          <a:bodyPr/>
          <a:lstStyle>
            <a:lvl1pPr>
              <a:defRPr/>
            </a:lvl1pPr>
          </a:lstStyle>
          <a:p>
            <a:pPr>
              <a:defRPr/>
            </a:pPr>
            <a:fld id="{AFCDC3E7-A5BC-473E-B64B-45C2B4009C50}" type="datetime1">
              <a:rPr lang="en-US"/>
              <a:pPr>
                <a:defRPr/>
              </a:pPr>
              <a:t>1/16/2020</a:t>
            </a:fld>
            <a:endParaRPr lang="en-US" dirty="0"/>
          </a:p>
        </p:txBody>
      </p:sp>
      <p:sp>
        <p:nvSpPr>
          <p:cNvPr id="5" name="Footer Placeholder 4">
            <a:extLst>
              <a:ext uri="{FF2B5EF4-FFF2-40B4-BE49-F238E27FC236}">
                <a16:creationId xmlns:a16="http://schemas.microsoft.com/office/drawing/2014/main" id="{4C825E7F-C57F-4E2B-9635-8EA162F0AB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1570E7-F529-4657-8D9A-AEA07D2D56C9}"/>
              </a:ext>
            </a:extLst>
          </p:cNvPr>
          <p:cNvSpPr>
            <a:spLocks noGrp="1"/>
          </p:cNvSpPr>
          <p:nvPr>
            <p:ph type="sldNum" sz="quarter" idx="12"/>
          </p:nvPr>
        </p:nvSpPr>
        <p:spPr/>
        <p:txBody>
          <a:bodyPr/>
          <a:lstStyle>
            <a:lvl1pPr>
              <a:defRPr/>
            </a:lvl1pPr>
          </a:lstStyle>
          <a:p>
            <a:pPr>
              <a:defRPr/>
            </a:pPr>
            <a:fld id="{5B5CFD02-6F54-4A8A-8469-D386A6FBE357}" type="slidenum">
              <a:rPr lang="en-US"/>
              <a:pPr>
                <a:defRPr/>
              </a:pPr>
              <a:t>‹#›</a:t>
            </a:fld>
            <a:endParaRPr lang="en-US" dirty="0"/>
          </a:p>
        </p:txBody>
      </p:sp>
    </p:spTree>
    <p:extLst>
      <p:ext uri="{BB962C8B-B14F-4D97-AF65-F5344CB8AC3E}">
        <p14:creationId xmlns:p14="http://schemas.microsoft.com/office/powerpoint/2010/main" val="226040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1E9AD-8A2E-4154-BE08-F4244951D78C}"/>
              </a:ext>
            </a:extLst>
          </p:cNvPr>
          <p:cNvSpPr>
            <a:spLocks noGrp="1"/>
          </p:cNvSpPr>
          <p:nvPr>
            <p:ph type="dt" sz="half" idx="10"/>
          </p:nvPr>
        </p:nvSpPr>
        <p:spPr/>
        <p:txBody>
          <a:bodyPr/>
          <a:lstStyle>
            <a:lvl1pPr>
              <a:defRPr/>
            </a:lvl1pPr>
          </a:lstStyle>
          <a:p>
            <a:pPr>
              <a:defRPr/>
            </a:pPr>
            <a:fld id="{16A4B63A-F48C-4880-8359-4087B84CDC40}" type="datetime1">
              <a:rPr lang="en-US"/>
              <a:pPr>
                <a:defRPr/>
              </a:pPr>
              <a:t>1/16/2020</a:t>
            </a:fld>
            <a:endParaRPr lang="en-US" dirty="0"/>
          </a:p>
        </p:txBody>
      </p:sp>
      <p:sp>
        <p:nvSpPr>
          <p:cNvPr id="5" name="Footer Placeholder 4">
            <a:extLst>
              <a:ext uri="{FF2B5EF4-FFF2-40B4-BE49-F238E27FC236}">
                <a16:creationId xmlns:a16="http://schemas.microsoft.com/office/drawing/2014/main" id="{B4323A24-3981-4009-A280-E60861A264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21D6B8-71DD-433D-887D-7CA9E8268CE3}"/>
              </a:ext>
            </a:extLst>
          </p:cNvPr>
          <p:cNvSpPr>
            <a:spLocks noGrp="1"/>
          </p:cNvSpPr>
          <p:nvPr>
            <p:ph type="sldNum" sz="quarter" idx="12"/>
          </p:nvPr>
        </p:nvSpPr>
        <p:spPr/>
        <p:txBody>
          <a:bodyPr/>
          <a:lstStyle>
            <a:lvl1pPr>
              <a:defRPr/>
            </a:lvl1pPr>
          </a:lstStyle>
          <a:p>
            <a:pPr>
              <a:defRPr/>
            </a:pPr>
            <a:fld id="{1C69DB35-9466-421F-8B51-706C68854DC3}" type="slidenum">
              <a:rPr lang="en-US"/>
              <a:pPr>
                <a:defRPr/>
              </a:pPr>
              <a:t>‹#›</a:t>
            </a:fld>
            <a:endParaRPr lang="en-US" dirty="0"/>
          </a:p>
        </p:txBody>
      </p:sp>
    </p:spTree>
    <p:extLst>
      <p:ext uri="{BB962C8B-B14F-4D97-AF65-F5344CB8AC3E}">
        <p14:creationId xmlns:p14="http://schemas.microsoft.com/office/powerpoint/2010/main" val="1961997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1"/>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41"/>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34E67-F565-4695-AAAC-7DBBC33A42D2}"/>
              </a:ext>
            </a:extLst>
          </p:cNvPr>
          <p:cNvSpPr>
            <a:spLocks noGrp="1"/>
          </p:cNvSpPr>
          <p:nvPr>
            <p:ph type="dt" sz="half" idx="10"/>
          </p:nvPr>
        </p:nvSpPr>
        <p:spPr/>
        <p:txBody>
          <a:bodyPr/>
          <a:lstStyle>
            <a:lvl1pPr>
              <a:defRPr/>
            </a:lvl1pPr>
          </a:lstStyle>
          <a:p>
            <a:pPr>
              <a:defRPr/>
            </a:pPr>
            <a:fld id="{7919E527-3FC8-405D-8373-D0B605E47827}" type="datetime1">
              <a:rPr lang="en-US"/>
              <a:pPr>
                <a:defRPr/>
              </a:pPr>
              <a:t>1/16/2020</a:t>
            </a:fld>
            <a:endParaRPr lang="en-US" dirty="0"/>
          </a:p>
        </p:txBody>
      </p:sp>
      <p:sp>
        <p:nvSpPr>
          <p:cNvPr id="5" name="Footer Placeholder 4">
            <a:extLst>
              <a:ext uri="{FF2B5EF4-FFF2-40B4-BE49-F238E27FC236}">
                <a16:creationId xmlns:a16="http://schemas.microsoft.com/office/drawing/2014/main" id="{ECCB33BB-62EB-4B4A-9C2C-B53CF48EF1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FDADB2-58C6-4E3F-BAB7-36826A451832}"/>
              </a:ext>
            </a:extLst>
          </p:cNvPr>
          <p:cNvSpPr>
            <a:spLocks noGrp="1"/>
          </p:cNvSpPr>
          <p:nvPr>
            <p:ph type="sldNum" sz="quarter" idx="12"/>
          </p:nvPr>
        </p:nvSpPr>
        <p:spPr/>
        <p:txBody>
          <a:bodyPr/>
          <a:lstStyle>
            <a:lvl1pPr>
              <a:defRPr/>
            </a:lvl1pPr>
          </a:lstStyle>
          <a:p>
            <a:pPr>
              <a:defRPr/>
            </a:pPr>
            <a:fld id="{4E06502C-98AE-4505-A46D-F8E50B1F028F}" type="slidenum">
              <a:rPr lang="en-US"/>
              <a:pPr>
                <a:defRPr/>
              </a:pPr>
              <a:t>‹#›</a:t>
            </a:fld>
            <a:endParaRPr lang="en-US" dirty="0"/>
          </a:p>
        </p:txBody>
      </p:sp>
    </p:spTree>
    <p:extLst>
      <p:ext uri="{BB962C8B-B14F-4D97-AF65-F5344CB8AC3E}">
        <p14:creationId xmlns:p14="http://schemas.microsoft.com/office/powerpoint/2010/main" val="1593459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E96C2-1AEE-44BC-B11F-C02D4D1DAEA1}"/>
              </a:ext>
            </a:extLst>
          </p:cNvPr>
          <p:cNvSpPr>
            <a:spLocks noGrp="1"/>
          </p:cNvSpPr>
          <p:nvPr>
            <p:ph type="dt" sz="half" idx="10"/>
          </p:nvPr>
        </p:nvSpPr>
        <p:spPr/>
        <p:txBody>
          <a:bodyPr/>
          <a:lstStyle>
            <a:lvl1pPr>
              <a:defRPr/>
            </a:lvl1pPr>
          </a:lstStyle>
          <a:p>
            <a:pPr>
              <a:defRPr/>
            </a:pPr>
            <a:fld id="{E6DC9E11-7531-4860-BCC4-DB15802C5AE0}" type="datetime1">
              <a:rPr lang="en-US"/>
              <a:pPr>
                <a:defRPr/>
              </a:pPr>
              <a:t>1/16/2020</a:t>
            </a:fld>
            <a:endParaRPr lang="en-US" dirty="0"/>
          </a:p>
        </p:txBody>
      </p:sp>
      <p:sp>
        <p:nvSpPr>
          <p:cNvPr id="5" name="Footer Placeholder 4">
            <a:extLst>
              <a:ext uri="{FF2B5EF4-FFF2-40B4-BE49-F238E27FC236}">
                <a16:creationId xmlns:a16="http://schemas.microsoft.com/office/drawing/2014/main" id="{1126D16F-F370-4F7E-98C9-41B8CA9F6A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AC9F2C-C68F-48C3-8511-83CBD8F56D43}"/>
              </a:ext>
            </a:extLst>
          </p:cNvPr>
          <p:cNvSpPr>
            <a:spLocks noGrp="1"/>
          </p:cNvSpPr>
          <p:nvPr>
            <p:ph type="sldNum" sz="quarter" idx="12"/>
          </p:nvPr>
        </p:nvSpPr>
        <p:spPr/>
        <p:txBody>
          <a:bodyPr/>
          <a:lstStyle>
            <a:lvl1pPr>
              <a:defRPr/>
            </a:lvl1pPr>
          </a:lstStyle>
          <a:p>
            <a:pPr>
              <a:defRPr/>
            </a:pPr>
            <a:fld id="{B6D8DCB6-6131-401D-98CF-FC649843A8C9}" type="slidenum">
              <a:rPr lang="en-US"/>
              <a:pPr>
                <a:defRPr/>
              </a:pPr>
              <a:t>‹#›</a:t>
            </a:fld>
            <a:endParaRPr lang="en-US" dirty="0"/>
          </a:p>
        </p:txBody>
      </p:sp>
    </p:spTree>
    <p:extLst>
      <p:ext uri="{BB962C8B-B14F-4D97-AF65-F5344CB8AC3E}">
        <p14:creationId xmlns:p14="http://schemas.microsoft.com/office/powerpoint/2010/main" val="1268152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3"/>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80012-C1FE-4F09-B7E2-EB52D6DF2F5D}"/>
              </a:ext>
            </a:extLst>
          </p:cNvPr>
          <p:cNvSpPr>
            <a:spLocks noGrp="1"/>
          </p:cNvSpPr>
          <p:nvPr>
            <p:ph type="dt" sz="half" idx="10"/>
          </p:nvPr>
        </p:nvSpPr>
        <p:spPr/>
        <p:txBody>
          <a:bodyPr/>
          <a:lstStyle>
            <a:lvl1pPr>
              <a:defRPr/>
            </a:lvl1pPr>
          </a:lstStyle>
          <a:p>
            <a:pPr>
              <a:defRPr/>
            </a:pPr>
            <a:fld id="{6D2D6BBF-DB1D-4F98-812A-448037CB4B9B}" type="datetime1">
              <a:rPr lang="en-US"/>
              <a:pPr>
                <a:defRPr/>
              </a:pPr>
              <a:t>1/16/2020</a:t>
            </a:fld>
            <a:endParaRPr lang="en-US" dirty="0"/>
          </a:p>
        </p:txBody>
      </p:sp>
      <p:sp>
        <p:nvSpPr>
          <p:cNvPr id="5" name="Footer Placeholder 4">
            <a:extLst>
              <a:ext uri="{FF2B5EF4-FFF2-40B4-BE49-F238E27FC236}">
                <a16:creationId xmlns:a16="http://schemas.microsoft.com/office/drawing/2014/main" id="{034C27E3-53B2-4E61-984F-9A108C78D4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84F420-F31E-4826-953C-E823A35643B2}"/>
              </a:ext>
            </a:extLst>
          </p:cNvPr>
          <p:cNvSpPr>
            <a:spLocks noGrp="1"/>
          </p:cNvSpPr>
          <p:nvPr>
            <p:ph type="sldNum" sz="quarter" idx="12"/>
          </p:nvPr>
        </p:nvSpPr>
        <p:spPr/>
        <p:txBody>
          <a:bodyPr/>
          <a:lstStyle>
            <a:lvl1pPr>
              <a:defRPr/>
            </a:lvl1pPr>
          </a:lstStyle>
          <a:p>
            <a:pPr>
              <a:defRPr/>
            </a:pPr>
            <a:fld id="{C06CE964-D102-4F00-A1DE-6950F695A27A}" type="slidenum">
              <a:rPr lang="en-US"/>
              <a:pPr>
                <a:defRPr/>
              </a:pPr>
              <a:t>‹#›</a:t>
            </a:fld>
            <a:endParaRPr lang="en-US" dirty="0"/>
          </a:p>
        </p:txBody>
      </p:sp>
    </p:spTree>
    <p:extLst>
      <p:ext uri="{BB962C8B-B14F-4D97-AF65-F5344CB8AC3E}">
        <p14:creationId xmlns:p14="http://schemas.microsoft.com/office/powerpoint/2010/main" val="94562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1A7AAEF-8BCF-4A4E-A27C-0CD67E5BC10F}"/>
              </a:ext>
            </a:extLst>
          </p:cNvPr>
          <p:cNvSpPr>
            <a:spLocks noGrp="1"/>
          </p:cNvSpPr>
          <p:nvPr>
            <p:ph type="dt" sz="half" idx="10"/>
          </p:nvPr>
        </p:nvSpPr>
        <p:spPr/>
        <p:txBody>
          <a:bodyPr/>
          <a:lstStyle>
            <a:lvl1pPr>
              <a:defRPr/>
            </a:lvl1pPr>
          </a:lstStyle>
          <a:p>
            <a:pPr>
              <a:defRPr/>
            </a:pPr>
            <a:fld id="{159DC93F-C512-409C-9F34-74DCD95E99FC}" type="datetime1">
              <a:rPr lang="en-US"/>
              <a:pPr>
                <a:defRPr/>
              </a:pPr>
              <a:t>1/16/2020</a:t>
            </a:fld>
            <a:endParaRPr lang="en-US" dirty="0"/>
          </a:p>
        </p:txBody>
      </p:sp>
      <p:sp>
        <p:nvSpPr>
          <p:cNvPr id="6" name="Footer Placeholder 4">
            <a:extLst>
              <a:ext uri="{FF2B5EF4-FFF2-40B4-BE49-F238E27FC236}">
                <a16:creationId xmlns:a16="http://schemas.microsoft.com/office/drawing/2014/main" id="{990210FD-8292-4605-8AE2-3C2FADF322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6C163F-238A-4B85-BDDD-8B0E048DFD87}"/>
              </a:ext>
            </a:extLst>
          </p:cNvPr>
          <p:cNvSpPr>
            <a:spLocks noGrp="1"/>
          </p:cNvSpPr>
          <p:nvPr>
            <p:ph type="sldNum" sz="quarter" idx="12"/>
          </p:nvPr>
        </p:nvSpPr>
        <p:spPr/>
        <p:txBody>
          <a:bodyPr/>
          <a:lstStyle>
            <a:lvl1pPr>
              <a:defRPr/>
            </a:lvl1pPr>
          </a:lstStyle>
          <a:p>
            <a:pPr>
              <a:defRPr/>
            </a:pPr>
            <a:fld id="{8C24FDAB-3C30-4483-A1FB-99E46DF2473F}" type="slidenum">
              <a:rPr lang="en-US"/>
              <a:pPr>
                <a:defRPr/>
              </a:pPr>
              <a:t>‹#›</a:t>
            </a:fld>
            <a:endParaRPr lang="en-US" dirty="0"/>
          </a:p>
        </p:txBody>
      </p:sp>
    </p:spTree>
    <p:extLst>
      <p:ext uri="{BB962C8B-B14F-4D97-AF65-F5344CB8AC3E}">
        <p14:creationId xmlns:p14="http://schemas.microsoft.com/office/powerpoint/2010/main" val="3192796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2F8C66-68F5-48CB-AD38-A47250A62256}"/>
              </a:ext>
            </a:extLst>
          </p:cNvPr>
          <p:cNvSpPr>
            <a:spLocks noGrp="1"/>
          </p:cNvSpPr>
          <p:nvPr>
            <p:ph type="dt" sz="half" idx="10"/>
          </p:nvPr>
        </p:nvSpPr>
        <p:spPr/>
        <p:txBody>
          <a:bodyPr/>
          <a:lstStyle>
            <a:lvl1pPr>
              <a:defRPr/>
            </a:lvl1pPr>
          </a:lstStyle>
          <a:p>
            <a:pPr>
              <a:defRPr/>
            </a:pPr>
            <a:fld id="{45BF67EB-9A23-427D-9F9C-79D0A5744C1E}" type="datetime1">
              <a:rPr lang="en-US"/>
              <a:pPr>
                <a:defRPr/>
              </a:pPr>
              <a:t>1/16/2020</a:t>
            </a:fld>
            <a:endParaRPr lang="en-US" dirty="0"/>
          </a:p>
        </p:txBody>
      </p:sp>
      <p:sp>
        <p:nvSpPr>
          <p:cNvPr id="8" name="Footer Placeholder 4">
            <a:extLst>
              <a:ext uri="{FF2B5EF4-FFF2-40B4-BE49-F238E27FC236}">
                <a16:creationId xmlns:a16="http://schemas.microsoft.com/office/drawing/2014/main" id="{E6C1C842-3EEF-4280-979D-E9A8DDF9785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38FF1ED-CB90-43AB-B9AC-BF3F7449D4F3}"/>
              </a:ext>
            </a:extLst>
          </p:cNvPr>
          <p:cNvSpPr>
            <a:spLocks noGrp="1"/>
          </p:cNvSpPr>
          <p:nvPr>
            <p:ph type="sldNum" sz="quarter" idx="12"/>
          </p:nvPr>
        </p:nvSpPr>
        <p:spPr/>
        <p:txBody>
          <a:bodyPr/>
          <a:lstStyle>
            <a:lvl1pPr>
              <a:defRPr/>
            </a:lvl1pPr>
          </a:lstStyle>
          <a:p>
            <a:pPr>
              <a:defRPr/>
            </a:pPr>
            <a:fld id="{9C43C9C0-65BD-410A-86B1-39AEE76F4C95}" type="slidenum">
              <a:rPr lang="en-US"/>
              <a:pPr>
                <a:defRPr/>
              </a:pPr>
              <a:t>‹#›</a:t>
            </a:fld>
            <a:endParaRPr lang="en-US" dirty="0"/>
          </a:p>
        </p:txBody>
      </p:sp>
    </p:spTree>
    <p:extLst>
      <p:ext uri="{BB962C8B-B14F-4D97-AF65-F5344CB8AC3E}">
        <p14:creationId xmlns:p14="http://schemas.microsoft.com/office/powerpoint/2010/main" val="53921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6A5297-CD45-43A0-96D1-C13A5A1E012D}"/>
              </a:ext>
            </a:extLst>
          </p:cNvPr>
          <p:cNvSpPr>
            <a:spLocks noGrp="1"/>
          </p:cNvSpPr>
          <p:nvPr>
            <p:ph type="dt" sz="half" idx="10"/>
          </p:nvPr>
        </p:nvSpPr>
        <p:spPr/>
        <p:txBody>
          <a:bodyPr/>
          <a:lstStyle>
            <a:lvl1pPr>
              <a:defRPr/>
            </a:lvl1pPr>
          </a:lstStyle>
          <a:p>
            <a:pPr>
              <a:defRPr/>
            </a:pPr>
            <a:fld id="{0995050B-513D-4372-81DF-135C645D5D0F}" type="datetime1">
              <a:rPr lang="en-US"/>
              <a:pPr>
                <a:defRPr/>
              </a:pPr>
              <a:t>1/16/2020</a:t>
            </a:fld>
            <a:endParaRPr lang="en-US" dirty="0"/>
          </a:p>
        </p:txBody>
      </p:sp>
      <p:sp>
        <p:nvSpPr>
          <p:cNvPr id="4" name="Footer Placeholder 4">
            <a:extLst>
              <a:ext uri="{FF2B5EF4-FFF2-40B4-BE49-F238E27FC236}">
                <a16:creationId xmlns:a16="http://schemas.microsoft.com/office/drawing/2014/main" id="{C8D8CCB9-38BC-495C-8386-125CB5DC720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0DFE9F6-60FA-44DA-8723-E40459720942}"/>
              </a:ext>
            </a:extLst>
          </p:cNvPr>
          <p:cNvSpPr>
            <a:spLocks noGrp="1"/>
          </p:cNvSpPr>
          <p:nvPr>
            <p:ph type="sldNum" sz="quarter" idx="12"/>
          </p:nvPr>
        </p:nvSpPr>
        <p:spPr/>
        <p:txBody>
          <a:bodyPr/>
          <a:lstStyle>
            <a:lvl1pPr>
              <a:defRPr/>
            </a:lvl1pPr>
          </a:lstStyle>
          <a:p>
            <a:pPr>
              <a:defRPr/>
            </a:pPr>
            <a:fld id="{41C48518-6F1B-4369-8D4F-29B4A85A3520}" type="slidenum">
              <a:rPr lang="en-US"/>
              <a:pPr>
                <a:defRPr/>
              </a:pPr>
              <a:t>‹#›</a:t>
            </a:fld>
            <a:endParaRPr lang="en-US" dirty="0"/>
          </a:p>
        </p:txBody>
      </p:sp>
    </p:spTree>
    <p:extLst>
      <p:ext uri="{BB962C8B-B14F-4D97-AF65-F5344CB8AC3E}">
        <p14:creationId xmlns:p14="http://schemas.microsoft.com/office/powerpoint/2010/main" val="353196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481536-2956-4385-B152-A3FEF2420F85}"/>
              </a:ext>
            </a:extLst>
          </p:cNvPr>
          <p:cNvSpPr>
            <a:spLocks noGrp="1"/>
          </p:cNvSpPr>
          <p:nvPr>
            <p:ph type="dt" sz="half" idx="10"/>
          </p:nvPr>
        </p:nvSpPr>
        <p:spPr/>
        <p:txBody>
          <a:bodyPr/>
          <a:lstStyle>
            <a:lvl1pPr>
              <a:defRPr/>
            </a:lvl1pPr>
          </a:lstStyle>
          <a:p>
            <a:pPr>
              <a:defRPr/>
            </a:pPr>
            <a:fld id="{2A57C687-7D92-42F6-A2DD-917488717077}" type="datetime1">
              <a:rPr lang="en-US"/>
              <a:pPr>
                <a:defRPr/>
              </a:pPr>
              <a:t>1/16/2020</a:t>
            </a:fld>
            <a:endParaRPr lang="en-US" dirty="0"/>
          </a:p>
        </p:txBody>
      </p:sp>
      <p:sp>
        <p:nvSpPr>
          <p:cNvPr id="3" name="Footer Placeholder 4">
            <a:extLst>
              <a:ext uri="{FF2B5EF4-FFF2-40B4-BE49-F238E27FC236}">
                <a16:creationId xmlns:a16="http://schemas.microsoft.com/office/drawing/2014/main" id="{2AC10235-4209-41E2-9936-EBF6A9AC1E6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18631F8-5271-499C-A18F-F5975C85409B}"/>
              </a:ext>
            </a:extLst>
          </p:cNvPr>
          <p:cNvSpPr>
            <a:spLocks noGrp="1"/>
          </p:cNvSpPr>
          <p:nvPr>
            <p:ph type="sldNum" sz="quarter" idx="12"/>
          </p:nvPr>
        </p:nvSpPr>
        <p:spPr/>
        <p:txBody>
          <a:bodyPr/>
          <a:lstStyle>
            <a:lvl1pPr>
              <a:defRPr/>
            </a:lvl1pPr>
          </a:lstStyle>
          <a:p>
            <a:pPr>
              <a:defRPr/>
            </a:pPr>
            <a:fld id="{0CAC63B4-906F-4DED-B973-48B6CD242B08}" type="slidenum">
              <a:rPr lang="en-US"/>
              <a:pPr>
                <a:defRPr/>
              </a:pPr>
              <a:t>‹#›</a:t>
            </a:fld>
            <a:endParaRPr lang="en-US" dirty="0"/>
          </a:p>
        </p:txBody>
      </p:sp>
    </p:spTree>
    <p:extLst>
      <p:ext uri="{BB962C8B-B14F-4D97-AF65-F5344CB8AC3E}">
        <p14:creationId xmlns:p14="http://schemas.microsoft.com/office/powerpoint/2010/main" val="224926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4FA23FC-6C77-4E49-9810-8A8273C4B3AB}"/>
              </a:ext>
            </a:extLst>
          </p:cNvPr>
          <p:cNvSpPr>
            <a:spLocks noGrp="1"/>
          </p:cNvSpPr>
          <p:nvPr>
            <p:ph type="dt" sz="half" idx="10"/>
          </p:nvPr>
        </p:nvSpPr>
        <p:spPr/>
        <p:txBody>
          <a:bodyPr/>
          <a:lstStyle>
            <a:lvl1pPr>
              <a:defRPr/>
            </a:lvl1pPr>
          </a:lstStyle>
          <a:p>
            <a:pPr>
              <a:defRPr/>
            </a:pPr>
            <a:fld id="{09A4D068-8E87-4880-9934-CE0348A11131}" type="datetime1">
              <a:rPr lang="en-US"/>
              <a:pPr>
                <a:defRPr/>
              </a:pPr>
              <a:t>1/16/2020</a:t>
            </a:fld>
            <a:endParaRPr lang="en-US" dirty="0"/>
          </a:p>
        </p:txBody>
      </p:sp>
      <p:sp>
        <p:nvSpPr>
          <p:cNvPr id="6" name="Footer Placeholder 4">
            <a:extLst>
              <a:ext uri="{FF2B5EF4-FFF2-40B4-BE49-F238E27FC236}">
                <a16:creationId xmlns:a16="http://schemas.microsoft.com/office/drawing/2014/main" id="{D07FDB9A-62D4-4C2A-8E8B-AF2456510B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CBCC109-E340-4F84-81A3-998D89913F4B}"/>
              </a:ext>
            </a:extLst>
          </p:cNvPr>
          <p:cNvSpPr>
            <a:spLocks noGrp="1"/>
          </p:cNvSpPr>
          <p:nvPr>
            <p:ph type="sldNum" sz="quarter" idx="12"/>
          </p:nvPr>
        </p:nvSpPr>
        <p:spPr/>
        <p:txBody>
          <a:bodyPr/>
          <a:lstStyle>
            <a:lvl1pPr>
              <a:defRPr/>
            </a:lvl1pPr>
          </a:lstStyle>
          <a:p>
            <a:pPr>
              <a:defRPr/>
            </a:pPr>
            <a:fld id="{87946361-51BC-42C9-AB6A-D66EE89F4534}" type="slidenum">
              <a:rPr lang="en-US"/>
              <a:pPr>
                <a:defRPr/>
              </a:pPr>
              <a:t>‹#›</a:t>
            </a:fld>
            <a:endParaRPr lang="en-US" dirty="0"/>
          </a:p>
        </p:txBody>
      </p:sp>
    </p:spTree>
    <p:extLst>
      <p:ext uri="{BB962C8B-B14F-4D97-AF65-F5344CB8AC3E}">
        <p14:creationId xmlns:p14="http://schemas.microsoft.com/office/powerpoint/2010/main" val="329236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056E1EF-AA73-4B1E-BB8A-911A7C8CD95B}"/>
              </a:ext>
            </a:extLst>
          </p:cNvPr>
          <p:cNvSpPr>
            <a:spLocks noGrp="1"/>
          </p:cNvSpPr>
          <p:nvPr>
            <p:ph type="dt" sz="half" idx="10"/>
          </p:nvPr>
        </p:nvSpPr>
        <p:spPr/>
        <p:txBody>
          <a:bodyPr/>
          <a:lstStyle>
            <a:lvl1pPr>
              <a:defRPr/>
            </a:lvl1pPr>
          </a:lstStyle>
          <a:p>
            <a:pPr>
              <a:defRPr/>
            </a:pPr>
            <a:fld id="{450A658B-AB2D-4F47-BE50-0C8C623A3074}" type="datetime1">
              <a:rPr lang="en-US"/>
              <a:pPr>
                <a:defRPr/>
              </a:pPr>
              <a:t>1/16/2020</a:t>
            </a:fld>
            <a:endParaRPr lang="en-US" dirty="0"/>
          </a:p>
        </p:txBody>
      </p:sp>
      <p:sp>
        <p:nvSpPr>
          <p:cNvPr id="6" name="Footer Placeholder 4">
            <a:extLst>
              <a:ext uri="{FF2B5EF4-FFF2-40B4-BE49-F238E27FC236}">
                <a16:creationId xmlns:a16="http://schemas.microsoft.com/office/drawing/2014/main" id="{6E6EF507-5B82-4DED-AF4B-A45588D35B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DA457C-CAB0-47BB-A077-64723A3B2EFD}"/>
              </a:ext>
            </a:extLst>
          </p:cNvPr>
          <p:cNvSpPr>
            <a:spLocks noGrp="1"/>
          </p:cNvSpPr>
          <p:nvPr>
            <p:ph type="sldNum" sz="quarter" idx="12"/>
          </p:nvPr>
        </p:nvSpPr>
        <p:spPr/>
        <p:txBody>
          <a:bodyPr/>
          <a:lstStyle>
            <a:lvl1pPr>
              <a:defRPr/>
            </a:lvl1pPr>
          </a:lstStyle>
          <a:p>
            <a:pPr>
              <a:defRPr/>
            </a:pPr>
            <a:fld id="{FFB26E50-E8F5-4FDF-AF4E-E52CACD196FC}" type="slidenum">
              <a:rPr lang="en-US"/>
              <a:pPr>
                <a:defRPr/>
              </a:pPr>
              <a:t>‹#›</a:t>
            </a:fld>
            <a:endParaRPr lang="en-US" dirty="0"/>
          </a:p>
        </p:txBody>
      </p:sp>
    </p:spTree>
    <p:extLst>
      <p:ext uri="{BB962C8B-B14F-4D97-AF65-F5344CB8AC3E}">
        <p14:creationId xmlns:p14="http://schemas.microsoft.com/office/powerpoint/2010/main" val="3218397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F3FB17C-99FC-4FE2-8B99-55CB1FBFEE64}"/>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C5D1E0-D3E9-45D1-BB2B-11832456B00F}"/>
              </a:ext>
            </a:extLst>
          </p:cNvPr>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32A3379-247E-42CA-A71B-64785514254F}"/>
              </a:ext>
            </a:extLst>
          </p:cNvPr>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eaLnBrk="1" hangingPunct="1">
              <a:defRPr sz="1200" smtClean="0">
                <a:solidFill>
                  <a:schemeClr val="tx1">
                    <a:tint val="75000"/>
                  </a:schemeClr>
                </a:solidFill>
                <a:latin typeface="Arial" charset="0"/>
                <a:cs typeface="Arial" charset="0"/>
              </a:defRPr>
            </a:lvl1pPr>
          </a:lstStyle>
          <a:p>
            <a:pPr>
              <a:defRPr/>
            </a:pPr>
            <a:fld id="{7424DA32-50E4-4A57-A892-553839EF6843}" type="datetime1">
              <a:rPr lang="en-US"/>
              <a:pPr>
                <a:defRPr/>
              </a:pPr>
              <a:t>1/16/2020</a:t>
            </a:fld>
            <a:endParaRPr lang="en-US" dirty="0"/>
          </a:p>
        </p:txBody>
      </p:sp>
      <p:sp>
        <p:nvSpPr>
          <p:cNvPr id="5" name="Footer Placeholder 4">
            <a:extLst>
              <a:ext uri="{FF2B5EF4-FFF2-40B4-BE49-F238E27FC236}">
                <a16:creationId xmlns:a16="http://schemas.microsoft.com/office/drawing/2014/main" id="{CDE2F5DE-8137-4893-BE63-B23AA7740077}"/>
              </a:ext>
            </a:extLst>
          </p:cNvPr>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07CF170-380D-4814-B9E0-2C0988BE8737}"/>
              </a:ext>
            </a:extLst>
          </p:cNvPr>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charset="0"/>
                <a:cs typeface="Arial" charset="0"/>
              </a:defRPr>
            </a:lvl1pPr>
          </a:lstStyle>
          <a:p>
            <a:pPr>
              <a:defRPr/>
            </a:pPr>
            <a:fld id="{4E075BE8-6B97-485A-A5AC-EC253A22554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g"/><Relationship Id="rId4" Type="http://schemas.openxmlformats.org/officeDocument/2006/relationships/image" Target="../media/image34.jpeg"/><Relationship Id="rId9" Type="http://schemas.openxmlformats.org/officeDocument/2006/relationships/image" Target="../media/image39.jp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vimeo.com/240480739" TargetMode="External"/><Relationship Id="rId1" Type="http://schemas.openxmlformats.org/officeDocument/2006/relationships/slideLayout" Target="../slideLayouts/slideLayout6.xml"/><Relationship Id="rId4" Type="http://schemas.openxmlformats.org/officeDocument/2006/relationships/hyperlink" Target="https://summit-events.com/assets/files/Delegate-and-supplier-feedback_190226_150616.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georgina.Kelly@summit-event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9000" contrast="-7000"/>
                    </a14:imgEffect>
                  </a14:imgLayer>
                </a14:imgProps>
              </a:ext>
            </a:extLst>
          </a:blip>
          <a:srcRect/>
          <a:stretch>
            <a:fillRect l="-2000" r="-2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BD332B-AFE4-4645-BFB6-75FA0A4EAF81}"/>
              </a:ext>
            </a:extLst>
          </p:cNvPr>
          <p:cNvSpPr>
            <a:spLocks noGrp="1"/>
          </p:cNvSpPr>
          <p:nvPr>
            <p:ph type="body" idx="1"/>
          </p:nvPr>
        </p:nvSpPr>
        <p:spPr>
          <a:xfrm>
            <a:off x="992188" y="588963"/>
            <a:ext cx="1944687" cy="1500187"/>
          </a:xfrm>
        </p:spPr>
        <p:txBody>
          <a:bodyPr rtlCol="0">
            <a:normAutofit/>
          </a:bodyPr>
          <a:lstStyle/>
          <a:p>
            <a:pPr eaLnBrk="1" fontAlgn="auto" hangingPunct="1">
              <a:spcAft>
                <a:spcPts val="0"/>
              </a:spcAft>
              <a:buFont typeface="Arial" charset="0"/>
              <a:buNone/>
              <a:defRPr/>
            </a:pPr>
            <a:endParaRPr lang="en-GB" dirty="0"/>
          </a:p>
          <a:p>
            <a:pPr eaLnBrk="1" fontAlgn="auto" hangingPunct="1">
              <a:spcAft>
                <a:spcPts val="0"/>
              </a:spcAft>
              <a:buFont typeface="Arial" charset="0"/>
              <a:buNone/>
              <a:defRPr/>
            </a:pPr>
            <a:endParaRPr lang="en-GB" dirty="0"/>
          </a:p>
          <a:p>
            <a:pPr eaLnBrk="1" fontAlgn="auto" hangingPunct="1">
              <a:spcAft>
                <a:spcPts val="0"/>
              </a:spcAft>
              <a:buFont typeface="Arial" charset="0"/>
              <a:buNone/>
              <a:defRPr/>
            </a:pPr>
            <a:endParaRPr lang="en-GB" dirty="0"/>
          </a:p>
        </p:txBody>
      </p:sp>
      <p:sp>
        <p:nvSpPr>
          <p:cNvPr id="4099" name="AutoShape 12" descr="data:image/jpeg;base64,/9j/4AAQSkZJRgABAQAAAQABAAD/2wCEAAkGBhQSERQUExQWFRUVGR4WFxgYFxUdGBcXFxwcHhwXHBwXHCceGh8jGhscIS8gIycpLCwsHB8xNTAqNSYsLCkBCQoKDgwOGg8PGiokHyQsLCwsLCwsLCwpLCwsLCkpLCwsLCwsLCwsLCwsLCwsLCwsKSwsLCwsLCwsLCwsLCwpLP/AABEIAMYA/gMBIgACEQEDEQH/xAAcAAABBQEBAQAAAAAAAAAAAAAFAAEDBAYCBwj/xABGEAACAQMDAgQEAwQHBQcFAQABAhEAAyEEEjEFQQYTIlEyYXGRI4GhFEKxwQckM1JictFDU4Lh8BUlkqLC0vFjdIOy4jT/xAAbAQACAwEBAQAAAAAAAAAAAAABAgADBAUGB//EAC4RAAICAQMCBQMEAgMAAAAAAAABAhEDEiExBFETIkFhcQWRoTKBwfCx4SNC0f/aAAwDAQACEQMRAD8ACNyaak/J+tNXrTy2oU0ppEUt1ERyFSmkaRqA1CFKaaaVGgah5pA01PQDqFSpU4qUDUKaVI04qUK5DU9NTzUoXUKkKVKaIuoRPz/WnmmmkKhNQ9IUppVKJqGrt7RWJxIkfSiPQOmi7clvgQbiM+r/AA/61Z8V2oa2wjIIgdgII/Q1ledeKsaNawPwXlf7AKlSpt0wACSWCwIjcxgAngcitDajuzPFOTpD00/OqXUQ5Fxd+xvKZlj0nepECW9RlZEEL8hVfotu4loIFyGJDE4gwT85msj6uClXobl0WTRd79v9hR7gUSTAHc1iev6E+e5BYqYbc3fcAYBOGxwK117RoP7V5PYH+QHH/XND+sa3Swlw3NxXC7QSdyYiSANoG3H55rD1PURyqqqvub+kwPC7u2/sZvV9HFtiheWgFVVWnPAbjaYz3+dUNQq7iFkD584x+vNWU6xc2MgMSDuMepzzk80b8I6RHS4zKHbcBkTAgx/18qxwgss9ENjZkyPFDVPc1DHJ+v8ArXNO/J+tNXp6PLOY9KmFdRTFTkMaRNOaaKgNQwpU8UoqB1CApTT0qgNQppE0opRUoGoVKnC08VAWczSp4p4qAsalTxXdqwWIA5JgfU0HSCreyIxSFdFa7sWtzKv94he3cgfzqN0rJFNujprQ2A99xBPygRj7/eoYor1XUJc3eWgW3bfZbiZKw/qY9yxE0K8/YRySSFAAJO5uF9gTzntms6m9Dk9n7/g2TxLxVCO624+z/Iau61LVmyLTN5q7i+CApePfBNCNb1P0tvLO5uJwCx9QYAH2+EYJqP8AaFJfJIVcQo9bhgCAS0N6T3j8xiqvTNHcVbqINq3YmD6htnMiOQcz8+KwPLDEqju+5044J5HeTZeiRM6sB61G0syud7BEVG2NNxYhuT/4cEmqlp2dVCh9qPvtu+MQoAAIDHKhpiMnmaL6K5bVLzsbdxli76nHY7bjT39LwSB7RnNYrqPipt82n4+GFhRjkhssfacCs886km5N2aYYXFpY0q9TT3ktoTu9TTJAA5bJ4wsn3igo8Tu+oSwi+UpuC23BeSdvPAz7fer9zRLctWrpz5lpXjtvyGbaMSWE0G1nQ71zVu1pTG5bm44UEwxye89h7VRNNJNF8Gm6Zb0vTjuDXCWYHPyI5x96y+r0xUXF/wB28feR/wCkV6gemqzs0EAsWj2kzH61H1bofm2L1tQAzAMpj99WBk98ru/SmyY7jaFhlqVM8pt4I/6+tHfC9wJdcPu27Y9JIyCP5UW1XRNLpj/WLgZx+4vuP8IntHJqnrPFSKB5NhVU8lokkSOFwOKoitDsvk9aaRqWGT9aaKkZaYLXrEeKbOYroCn208UQWcxSiuwKfbUBqONtNtqXbXFy+qAFtxlgoCiWJPYdp+tLKSitT4GhF5JKMeWd3NOVCkj4huHBxkdvpUcUa67atHa9kbQFFtrZADoyjkjuCO/vQmKrwz8SCkW9TDwsjgR08V3FKKtM9nGyltrvbT7agLI9tLbXcU+2oTURhau6bTmFgwxZSDgiAwJ+h7VVYHEQM5JE4+Q706XBb2gAhVIIUAwAGUCI+ZUVj6lSmtKdL1f8I630+ePE9clqk/0penu/4/jZjOuTUD3wLgTEkE/PAJjHsFJP5DvVjUli3oUMGdoYEiNj8Edxgz2IIiqLXbKOttyGuMx2WrY4Lkk/JRJPJqjN1qW0UXYPp7T1Tf7LkI6Gy11/KVxtLMWAGHVEJQhyAwMkmAPl2qj0/C+UpVFaWl5D3H3KQFEyrAZUn1GDiDU3SOtPcW5qLCIVsRuRpG5GBVvVzIBnisR1rV3m2l3PpjaAICngwFj71zp55NtvdnVx4ElUdkbPW9St2WZYL3RJIMgTHcxOfeM0J0Gvu6qzfdiq+Wbe1QPQFuEgnbPqMgZNENLpA1jTsFEvaSeJO0Ffr+7VroHh97QuBtpF1VUjMDaQwP1maWt0NcUnfJjvEVkgrkndaYE++1ye2OI4oH0/S+ZeRCY3sFnmJMTXs9voCXUu2yoO+1cUYA2ttLKccepQfvXnup6TpdGwL3/NuoQdtuI3CDGPaOSaryQqRZjncTbaDpHl2ktkkrbBAJgGJJyR8yaHdS8U6fT4y7cgIuOf7xxz7TVNde+ttC9hPxTbKyWAG0MpAbAJJOY9qEdf0Xpt5JK71JMExIYAz/mq+Umo3EojFOVSe4Vvdd1F0J5YFtXUMCMkSSCM9wR2ihHU7l229j8VoJYNDRkmC2O8NRTpTj9mtEkDY1y2SfnDgfq2Iqn4ht+ZZJAMqQROPi9J+fMc0JLVjv1Gj5Z6a2MobRkgjIkH6j/nUqabckASQ0/cZ4HuP1rvVH8QntcAf6FhJ/WabT3Npke0fr/yrKaz0grk022pGGaaK9ceCbOYpRXe2nioLZxFKKk21zcYKCxmAJMCTHyHeo3QVbdI7Nk7QexJj8uf40Q8MWXa8x8oG3bjc1zd8X+AAEiP7xgYqh4m6jat2La2w9u4EhldQLjM7TKrOSFPJgRGag8O65rahyHY7ZZ7Tsbtl5j1S5DSsHgRBEVxep6xTjpj6/1Ho+k6B45uUvavmlf24NJ4q0wO26WO9jtIYCSoEiGXDQZHvkTWeijd/qAvadiSLoDbg6EgoxIB3o3Yj24M0HK1s6HJqx12Od9UxuGbVWzIyKUV3tp9tbjl6iOKcCuttWE0x8tm7BgMMvseVnd7ZillJKrHhFzuvRWVdtcXLgWe8QDHYsYE+wmftS1dzbswxHmJIUSSoMsPaCBGfeq2t1zeSWuei0gXcFALMVJiTGMmIA/OsnUdV4T0rk6PR9Esy1ye3sWNlwt6IMNP+Fl28knIIYzjECpulau1Zv2nvXF2o0MYPl2w8jO0QAWPJnjmaD+KReKAFtqNtIVZBhlVoORI9UUV6h0oWj1YADabSbYKnAKk4BMCSPbIrk5ck5t6md/DihjSUVQG6P1dNRq2t25i4lxndh8TIrMIklo3AcngARVXp+mYdQsbyW23lAJESspwAIj1GofB1kJrkG7aSl1ZkCCbbRk45x+daC3pNl1Lj3Am11YBtxuORBhV5iV5MDNVbyj7lu0JV7FnwfolXSa62CGJ80zDDChTEMJ7H2zNZ+1pUuaixbZQwZxKnuMnjmjWi6rDXW06MyoXuXk3bd4n8RO/AnBJmsb1PrYZ/wAC35STCky10Kzf3z8OD+7SypNDQtpnoGo6pY052AbnBjaoiD7ZGPyFCNL4jv6hbxAFoW0Dqqky3qAO54mM/uxUtrRAWrTx6mtWyT3lZXJ/4ao+HWi7eWCQbN1TEAmBJjEfu1c5PbsUxgt+6KPUjdHlNvYMWcSsr6igC/U85MnnNYma9G1zAopgAI6sO55iST8vYV5/qrO13XjaxH2MVTmVSL8LuJtvBl4fsl9YLQbVyAQIyyTkccfen62C9tiQoghgBPfBkk+rkDtXPgrSlNNdvFh5ZDWmEOY9SMG9Pt/1FTXerW94C/iEEkKYFs7QTtO2d3E5PMVbFrRpZVJf8loi8MsDZvof71p0x+9JUqCAclT+lXdVpTBRoUN6SWYA+ojITLEjmDiqmn6ze1Di3uCBgdqWxtAbaSsnk5HExTaTpwneSWIhpP8AoOKOO2tMRZ0nqexU8S9AS0to233hQUbKkhg24fDgYYY+VB9o5H8uKm8jaNRb4Ntgw+gbaefkyn8qFXr5BgEY+YrM3uao3R6swpBakYZpq9afPrOAtPFdCkRUBZzFXOj6a4+oQKoKiSxOZxhQvc9+cCh+t1Hl2y+1miB6RPJxPt9cxVPw1cUk7Ltl7tyWNu9IBAb0m3d/vSp9hnAkVzOu6nQvDXJ2/pfSa340uFx8lPxer3tXeuXlX8MbSLQb4FJzPORA7e3atP0ro7bldVOnvCF9JB9KxtDKuCIAypU+80GbTJ59tLSMFe4QxKMYBYKZdjiQWiZPyFbLU9RFpDvQm2x9beS7ou0+nzPKIdRnDCYPNcVnpUCuo2SW33rAZlj8XTyJH+NVAPHtVC2PSvPA+Kd35z3o34j0ytsVbjCPW0SSTbEyCwypJUE4MUJIrrfTI7SZ5/61NXCPyyMilFd7aW35ge5JAH1JOBXXPPp3wK1ZLEAAkkwIBOT2xRy900WbN4ArsRGeGUBgVYlm3ZMH0dzEfM0N6H1dP2r8JGcIpBa3G2VBj1OwUneZxJgCKteJtZ/Ur6CzdQsnlglBADELBYMcEEfeuH1PUPI1S2R6zoujWCLUnvJb+xmNR1pBa8y0vmyCZzsUrGDwe4+9AvGfmLbQNc3K4B2rhfg3djHJ/Sj1npJXSizchcuzsD/vCuBPBwKEeJNRYtiyp3O1vKpyNqwIcNwCBExMVmm3LzSNuOMYVGC4/wAGh61oXuMqKAdqp7AKvlp6mJ4j3rrW6myratt2y1qgdz7SRbnK/CIy4EnIz71T63p2tkqzFtpgDsPSDx9aL9U0Qtr1LC5txyPh3pH5UGufgkXsvkx3hW8p1SWk3E3pDsy7Y2qWhADuWSPiJ47VYJZLnqbfFwRAUQPSYgfOq/hVY6jp45LMBAnPltRS/ort14VdzCPhAAGBkxxx3oJXAsk6n+wR6Votmq1yYAdr22CDIKvnHGfevL9QsBD8gT+Rr1a7rbdvU3bqssOzHaTMBlIYnZIHJOTXl3VlCXHRWDorEI44Zcwce47UMj4Di3bPQfLDWLEGTsZY5grceMCTwf0qPRaTybnml0BIbbaMm428EQVUyPip01TapFu5tqfRsUmPSFI9o+I9qH2ALept9vUhPbEiZjmmf6V2Ko/qfcsjV20MkblQFikqT6R/dyCQc+ph9Kxvi68r6u86LsDlX2+xdVJ4+ZNb7VaHab9sAxNwDHvME1gPE6/iI3962v3Ulf5UudVQ+B3Za8HPuvW0Zm2FwNs+n8QFMjj2z9K0bdMS06wqiH2nA7mP51jOgXit5YEkkbQAZLBgQBHzFega3XrduXSl0EBiYVdrQY+KRu/hxRwO9gZ9tzNaO/5V5G48u4DHyUwRn860mpti27ploJEAfPHMdorOdYUC6/ac+2HA7c81q7uqDhHAYs1tCyhWLBtsGcQOJyafC9MmhM3mimkZLqthhfYgf2lsqQYmSpXt/iUH61kjXo2p6S164kza2ZztZmyDG0HEfP3rK9R8Nul64pNtQrso3OqkjkECZiCKoyx8zaNGKXlSfJ6cVzTRUrLTBa9UfPGR7afbXe2nCVAWBOv6csbfO0SW9UKfYETBPzqxY0Vy0tpWO6WtmCFK21gs0DJkbcd5NceIriKq72MGJUFOAZmH57D05z2oTe62NVqLrW1L29nlrubYqk83GVfiECApI+deb6uWrNKu57f6fBx6aCfa/vuGOn6rfrFZFBFtCxFty8wp5QYB3MPdicn2rQNZN3yjbUvsiGt6lrOotbokqD6HXgsjZx3oH4P6dtuKfMILsttAkLtafSYIgjcR27HOJrSX9HcbNywL4H+005JZf8RX+0X8gKyt0bluLqWokvjO0Ant63mfcE7PtQnbVuzct7z5d28zQFNu5tOFmcRuBX5k4Jmptqtyv5rjj5cd/lXV6LPHHCn3OD9T6HJnya4tcVQOK1Hq7DNbYKVBIiX+AAkAlp7QaJDSDkEH64P64/WpbOsa5buWxBSANx7ZBx27RWzP1MVB0+TndJ0OTxVrVVv7bFW0b2mv2NO1rZbYhGuSGF5Y9RQW8EE/mI4FBOt9QOnFo2tt4OzGWcsp2AHEY5MfLFU+n686fVW7pdWty1zbbIN3zHRjOfSgUwIke8GrfWba3hprq2haL+bbNoQT+G4IY7RBneePauFueuSXCKnVLE6zSl3Zj5vBPp4B/QjE1mvEdgefjsqzHeR+ufrzWw6xb/rSNjarsRJgkHcBtXlsZMDgVnOsXUt6lGgXPh3W4hRGAD9QQaunVP8AYpxvdfDNd4j0r3NQ6KC5V+AOBHJjj61Y1V62TqVDIi6lWUFmA2yQy/4ZJWI3d6HdXtMp2sxPriOFgdtq4+9X+odLVU6gGTHkwJGBDLBAOBHyqO7fwLHhfJhfDOtD6pJSXf02zOEf39yNoOPnRbUam8yuLmFBICqYU7f8KwIoZ4bQL1DSx/vl/wDij/VQNsicsTmO/bAqtLyNlsmtaXcKaHQKutTEDcsDG2GUYj6HivLup6YJcuLxtdh7DDH+VeutcI1FljwVstOANuxeTGa8t8TgLq9QO/mtE9wZggzTZOIsGJ+aRsfC92dEvOHH62x/7f0ql1XFwMPYHE9j/wAqs+F08vQr5jKouEMs75BTeIgD1GDwK51V6zMuty6eBt9Cfq245Pt+VHZ46YvGW0Ges6f8ZyXZlmRuJgbgD3Md6868S2oW0drADeASIBG4HB7xurcajUs20+WvqUMDBcgEQBuuYGBERFAPGHUWay1tkSLd4ANmfUjZjgTtHFDLvFEw7SaMQrxV/pPUzbvLcYuRw+1vUVIgiTVACjPSvDV2/b3oAE3bNxYAbh8hLcH2rPFNvY1SaS3NBZ8T7VDWLaS0klyzODgQePqMxVmxfvX0DtdYAllIAAXG2IC/InmaFajw1+z2wd+9mYK0DERIjue9FvC5/DvJmVKXBGTmVI+mV/StCtSqRmenTqiQ6zp5t2brIzTAyCQYDCciO1ZDqQMqSZJUAkzkqSvP0A+9ejXbIKshPxArznOKwGutE2hHKPBEDAYcY9ip+9TPFJqidPJyTs9ZF5e5A+U5zxUotUC0YWy34W1xlyzn1Ekxtgqe/tnB7RWlsKxHqC+8hpB/Sut0/UOe0vweY6roI494/khFqmulUUsxCqBJJ4HzNXhZqDqSxZuHHwkCeJOB/GtE8lRbMuPp9UlE838Tai5dk5dMBTsKr6hggGWJj503hzSKtje7FQbhmBLR6VAjvkn9ak8Ssws7jDBktgMIgY298ySp4qx03rPl6VLC2zcY7N7furtZmABxuY78iewFebbbZ7dLSqRqej+U2q0YVGW5almcuDbYEXCIWJUgqDzxHc0f1/SiStxrjW/Kxh4E4yYOTiJE8msp1LWmzba+hFthuIRih42LtHzMyxzABirGp6mHbcd19yZJ4QFj7nkTPANCWJyaqVBjlUYu42G7nXbjsGR3lZAYMZHuN59RHy4p+nOVuKzvtE+oyYg87j3+9ZlOrXzuVQi+sruAJzgQAcCPc0Mv6kp+M++4ZGGJ9SzBWfhAJHYHirlBJGe23uzcdb63aus6WrW8AnY6lgxE9xMR7An8hWd6l0RiPMZiRHqtAkidygM0cgKTAI7UM1PVNS+9AVsgFAFTDHfGN3xHB7CubdraLgVjDQNzEiTBiZgntFDTQ92EBo1tXWQqwUWwFIRtu4oDA/M8qI+dWLtwi1omUncTdMnJzeKd+8COaoDRGSQG9AggjaD6lESwk/P+dFUtgf8AZ6/uhdxicA3mYnie9SVoMaYJOlVdXbjstzv2h4kk/OKDdSsj9pIgfEg7R+7Ru9IvKxiNpXLDdLA52n1ED6UN1ht/tKm45bc4OxAZBMBVZtwUQ0EjmrJcfuV4+U/YP+IGPnNMSLpHfs1EtUNx1iAm4blt0txubcQwaAePhFCr+suqx+FWZ9pYAsxM87nnMmrN/T3EGrZbtxLlhC6sCCSVIEHfIIgnEUXy/gRcRXuZXoeiuHVWru0ottvNDXFYBtsekDBJPyo5rL6Z3o7j2PoWT85LH6Gsh0O1/X9NuJb8ZFyZ5I4mtx4j0oRFMRuLEmIki46yffAquL8rLZLzKyP9odyo221UhSBtLekxAlu0e0VlPFPX9QmpdCLaPaAtFkUHcE+EguCRg9jWxxs07SP7FMSJBBYZHPasV/SQgHUdR7blb7qKM/0poGLebTCfg12vWrxuOzwA0MxMEXBwDgc1a6xwv1P8KH/0d3JW6B3t3MfTY3bPaiXXFlAewbtjkEUY74mCW2VBGwhOn0zAE+gqY91dgP0rN+J0G3UYmVtuDOAVYKf/ACsaP9Lt7tLaMTD3EPtyrDjA+Kg3X7UsyjM2HmMxAJ7cfD3qT3woEHWVo8/mvQPAV+dNfQAHbcR8zw4KyI+aj71gBWw8C3ily4hA/GsyJcKPQ4MyVPscVRjdSTNGVXBoO9bsTZfjEGAsDB+/BNB/CNz+tBDxdV0iO+3cP1UUZ190kFPMshW9JhmZoODEAZiYxyBQ7SNorLqy3rruDKld3PAghABWjK05KSM+K1BxZorRxgfPFYvWkWtTdU8Tx9iOP8zUcvXBcwbN54P+0utz9FJXn5Cla6ta0yBXTytxLKq+rGASTPM9qOSWtdgYo+G+5b8O9O824seXcCD1qQAACTO0MDDA43N9BXoGn0g2CJ4/e+L6Gsz0rXraYpbts1yfSCqkgMedtoREzJuNIxitXoNQ7LNwbTxBABPzMEx9JqzB5eDNmSlycNpfkaGdVuhdqETPqP0UE/xEx3FGdZrktJuY/ID3bsPzPesP1brDm01x2BZLbAQNoLOQqgD6N/Onz5mo6RMHTx1qRj/EtzcmmEBt0pBLRIbmAeYfmiVtQ91FDBWuOwWOQFIRYyewJ/Wg+/fdtDtbuu/vhEUmI5E2z9qLdE0pt3QwAZlG6MhZYMeeQQM/nWGPJ058F7q3SkFm4W9TFVyxPNxjmO5C5+9WXvszwiEAuAC/pHoT2+LAzUWsS63lh2ENdtoVVcQqzJnOBUw16tcUblljdgAyd1xwiCF4kVft8FG79yr0y5bCzc3+ZvcRbUE7uYJaAozyZ471T6gzXEQDcqm6ltbZ2mIJYkkATkE+2ateQJJPeScmASw/kx71Fq9Dvt6e2BLFyWAmfTbQD65aPtSN7Dx/Ud6UIrMxIg3gYyzAAKOOTJWeajbqyqLnxs0jheYUgyd3pz9cUQ6r0vy7z2/Spt8BY9OwEEwP8pz9ar6bTj1II9bBWkZYNtHf3/OlTbHaSO31zG64tWyVuQZuYiX3AAAKcERJBmrZvsf2VCxCtp13r2O7cSI/L9KhVYQ7mMSo5C4LPgRH933qe0349n2XTIZ9vwrh5+pA/Oo/7+AJ2n/e4ItaaNQ2wSfIOBkknav1NDbSg6y3jJ1CT9TcFXNVpXuNdYow32gqkggEh0JExiACaH9P07W9XaDFUNthdMn07U9cY4kDjnNNJ/YGOvwanrFybqnObncR++KLdUfdb6gdoU+W5IBJyHX3rLajxNpWbe1xmCtuAtW395gm58xVzQ+KEvea90Xl07qwuNCEOH59KCRBzNFyTbfdCKDSj7MyHR7ka/TTEC9bn/xLXpPizREaXSMoLFjdXuSQt0sD84U15R0jrAs3vMZPMhWAHzIgNkHg16X1bW6i50/Q7Lnlxad2hFEsVRxEg4hjkYrPq3S/vDNEly/7yMi/hWMNuW1DDY/IdyPl8JHesj/SVbJ1IvwVS8o2gxum2ArAgcZzVDoqtq3PnXLjLIB9ZGWViPlyvtXPjS44vLbLuyKoZQxnbu+KJ9yKslJuHwJGKjkfdhn+j+wotXbxcqU3JtChpW4kEkSCfyopqrtuJcXrtvkqRbRT2Ex6jBNZbwIgbUKCOW2j5blf+cVr+rD8F8T6Z+xBpsauLoTK6mr9SqnU7RtFl0620RgsEs53XI7SAZxmam6f1rydm20GW8xQ7fRtxtM5bdO6KF6KG0OuH9wW7gzkQ8Hn5RUDdRmypzttOhGTMZ5PfKUE9rGcdzFER8qLdBfffso2QZtj5b9wifq1UeqW9t64vs7D/wAxptBfKXEf+4yt9iDVCL3ujbjpFtNreokMDlmPBnuazmvTZcuCPhYjk8zic/nW56prLKM4a5aEkkAsODnj86xXX7im+7KQVfawI4Mr2/4hWrMo0qM2Fyt6jb29Uh2x++quJIzvEn6+rdQjxfpC9tGXlWj3ww//AJqHR9VFvTad2nAezhNx/DaRncI9LCiovG4g3LtmCA0A8YMdppozUo0VuLjKw74L6LcsGbqMGf1KQTtcNJhxMC4vznBEE1svyri5qwrEFLn1FslT8gRVm0wIB9/cEH7VdGoqkUSi5O2Zbxz1X9nsblUF5GyQCNzekSCCMTP5Csd1AboQsdqwbp3DEZBaAWMkyYiTRv8ApD1JbU2bCjJZWPB+ETEd8xWV1jlbN1/N802Y3pIVBuYJDBAJ74ntWXK9UrNeKOmNFYWUt3VVXDjy1ljCFPMVgyMD8LSTgSY7VdbrgU3X5nfCgNyRsQTEnj2ETUlrTLedEtiPSrucA5UEBj75P0BoXo3up5x2+iVUFzAwS+WBBG4KcjmRSJtFjSlyXOl9ZOqvKlwblVnvGV2iAkRE5479hWj6IgR7cBZVEJAgcFrhGP8AKK86sX5BA8u2NhmQW3zmJOZ7flRrpCXtKRLLsb0xuEFriAA7lmQA579qKl3I49gm+ruEQZGAY2gQp4Oefr8qMaO46W9OxJLhb1wHnaWuW0XniNn6VSuM3nIrEiXVCBtygVIEAT37VPrrmx7BbawS0BLnH4t27BnGTI+woppNX3F5TrsS6/UA3HLXLclSNxcE7zMhokgyx5FULWpuEkWwhK3NyGGJJBWSPUFiV7io9ReE3SWhkYj0rlQXPxAySSNuRxNW+lIBd05JIEMYmFOG57cg0ljHD3bi7mDhVKj4UQSYdhjaf+jUutvMj3QrFdunQEr8U27SEQRx6iZoJYNs6RQ54uqRvbkC2ciWOM1d1evQHVtvtn8HALKQzRZAAAOeTwamrcijtQMW40ahi7FotQxMkb7gBicDAPFZ3qNzc2SzfNjJgT/Ki3/bGwXmV0BY2hwrAiHJgNPBigdy4J/j96LaY0VTNBd0yroXaBuNu0e3+GY/1ojprX/dhMf7Fj292qgvUrT6c2GuhZS1G4vtlVG5cAxkcd66t9asjQ+Tum55ZSArfFnvEU8Wl9ilp/kyhGa9QuX0Gi07hhDWUWScblsqhUQCZkcV5ra6ZdYrttXG3CVhGO5QYLCBkdpFaz9pe30yyrWbmLlwGUIjaFbcJHAyCe0VVGrsvmrjQE8PR5d0ltu1rTTDHhmEekT3rnxdfD3UYGfw1EweQTPNW+kKj6e6qptI8vzLhYkH14hPqOaodY0h9JENtX1EDb3ng/KjvpB/2sseCbkaq0f/AKlv9Xj+dbLq2sSLlolQwBWJHMHjOayHhPp585Wc+WBFwMVkHYynsRFaDq3T/MuNcSNzljy4Ubif8XGe47U2OTin7iZIqTRz03Taixa1TFWts2nLo3oM+WyuRGf3SeR70AHV7t1LguuWGyc8AhhkbQAMYraWtgTbuxsKQiGIdNjSHbMiTAIgnFAr3RBukJFoj1Qi7yO4BApafA2pMy/iBw19nAgOFf8ANlBP2M0OBrU+KelbbttV3BBYDAFgSBLg5gd1OKEXOmbRPOAeed0xwKSixMKdYuPca04DFbli2SQD8SjYxEKf3kND9XbYW7e4EEbl9QI+E7hz8jRrw1ZN3TxtkKSs7m75/vj39qI6Do/lMWFtWJAB3QR+W6YzTJNiOVAfpQ36O4gZQ9q8l5ASmdwKtG8gHgH8qt2deBgvaSQCwPkmXzJw5288cUZm+RG22o5xtxH5H3qhqOnPc5KmIz98YWrFcSt1Lk9N6d1d98XFB5IAVpj3gnPb9alXrSKdrhgTwPhGcd/nQRQbSLdVjdh4xhi0yFAYyyweIj3oHretkvhrzIsSXYlpQQFkd4B+ZAk0fGar/IrxDXtUdT1LdtIW2XInkKzekyvfakgGs4uvs3LepNtWVLri4ys67othnLSqyAWKiOATRDV3fKt6q8PRuUIgJJ9T4wCIOS+eRQCx002rN4EMHuFLCyrAkP8AiGAR32qBn3Peq3vwWpUtw/4butlSyK7ozgs4JQbSdx+S+mfoazvXL9w796uLe+R6QFLgQJMnsDgVfOiuelouMfLJQgMQSQxJEfugbVNQeJrwTTWrCh1hpIfn0qMiMAbnOBUarkK52MxbumZEz8quaK8yvlN8Z2kH8yIGDA+KKp2Ek8x9/wCVa7wP1JdNq0u6gG5bEgLtVmaGC7RuIxDcUljsJdF1mkZUYm9aKFiLZUsD/wAZicR3wRVtB5qgpJJNizsJnYtvk7mjdJM+kQvGaBeJPFAvay/etoEtO0W042qoAHpU7ckA0Z6R03+sacsoBZ1bO7cuwpjBgjM1Zsytqil18Il6410Da2oHeZtAk/uNMGM8VVLaE3VIUhdr71KXdu9kXZtGWiSxjHfIBBqxqrDNAVQJXeYdoUETg9+33rvxBqrSPc8wboNkFeZC2zyCR370GvUClwiC1qdAsfhiD3e00wLe3GDJLgN7evseODr9IqgxbAIJE6cyVLHdaBI5K7IeTEvlcVS0uoFx7ZQhMlQAqZO0+qGEGZggRVXwz08ai8qOxKwSVDQSEghJPAM/xpbLEEr/AFvSLeW5btjC3ZXywFLwFt8g4IXcZGCT713qtdoX2QrqLbISnlCboQMAARgBye+frWe1qgX3tq0ILjAT2Exz9BE0uobBtZGaeILKdo7QRkUuoNGmXxBYW4rK1y2guG49nyh6mf1byVZfgJKgCDCiIk1Q0fXkU3ZU3Dcub1YrckDy7i7hNzdMsPiLYrOs4mQxJ9yIz9Z/Wkm527bj7wB+dHUSjX6jxUguKw8+d4co2PJUWyvlW4OVJIPAwq4mrFvrFv8AYLRuLcCgvp3IC7puWfiBZs9jBjvWN1unuKAXIMnmQT9+e1FJ/wC6j/8Adj9bJ/0oaiUWPDsC3rAJC7bbKWgGBdWJ7TDVzq/gPEFTGRn5jOaqeH3PlazP+wn8xdtUIu3CTkz+tPGbiqBW5rfC95Rct7mUSjD1MojAiZOKPW/ENpx6MwYk7Bke0nIrzLdOe9WXsFgCongHjmh4jFcE3Z6Zd6tb28wOJlIn2mYmqtzrdvI3LnH9omKxB6eSvoBj0kCfSTHqOTg1G/S7uIHaOe9DxH3J4SNR4j6jZc2dt1GhHQkHj1AgH6gn9azzagQvqWYAOfYj+U1Sv9PuIpZhjHeqU0ddjKNGh8OeIBpw6ld24gg7oAwQeAZkfwo2ni1SY9GePU3/ALaxmjs7mAz+UT+sDtRK5o342yv+IqD9gYoKT7gcU2HtV4tHACA95Zj/AOmqNzxc3C+WB/xmgL9McHj9R/rXH7ERyD+Uf60NbJpij0VOlFb+2+UK2k3lQ6goLkwVD7TvhJjJ45q91Dpemsg7rl0uVkKSYJI9JJAiIJ+eazZRrmoBuIykkM+BAAERzKkBD6T7GiXUkC6J3uDdcuQBuMRv9hxhADmcz701LYSSd7hI9As6qwllTDIu+bRUMzdnuFskDtORQ7W+FrrKLbXAXS5IZyzEyigZXcIBiByI+dXOk6lrOiDYLbS0Yy7fCI57qKvajWsmne6bS70QsIJADREeknvjBotVwMpK9/8Az+GSdO6Xd0+221xbSuUQtvQ7LYMscHcAxC4AM7e2ayH9LVyydWnkGV8qTmRJdsg955PHYdqisdWe/qDdQFNkAxbJCgIQd3qnGYj6kUF8W6kvqXmPTCCJIAUdpAj6R70JebcMXXlKOmsAKryAZPxZEKB98mtV0Dq409i8txrVxLyIqGVL2iXBYxBYEKhkDiViszbustqMgOGUYwcqSAfeTUF7UY2iQAxMSIE+3zgUqG5NdpPCrIrNduC1vtA8owCMNwkqSPhSCDma1dt7Gka0dQy3INxVYbdwuBgUuQIIEop9PM5mvO+gdTFtm81mRbiH1DfuJIIG0Lgz88YrXaBrN/SXLrWlZmP4PmXLhKEHa0cLBWW7xx86KYNlu7K+h6o1lCGsq2CEhAy7kIXepU4Kk9+c8UO8XakOWvpsG64o2oykfhi4u9tplZG0AHJgzGJe4fODJattIUhVScFiHZTB4Mc0H1fTmBl7NxFImCtyQBjM0EkkLE76PLgHa+2wruxRSSBshScECW7nH0qn0kbbuc+k8Z/64prThSylSO0NuwM+0HmOZ5FLoqzcJ9lPPzIFNHdjvgr9QsFLjqSCQx4mD8xOe9Q6gLuO0yvaam6rbC3riqQVDEAg4icfpVOaVhO0tE8Zq3pFezcW5sB2ENDCVMe4niqa11aaGBPYz+tAhc6gXAXeFHmBbg27cAbl4HBwcGrtt/8Auy4PbVIfvauf6VZ8aupa3tCwAygqB6hghiRySG5PeaoWHJ0N0dhftGMclLomee1FqtgXZP4ZtAjUifi01z8tpRp/T9KHdX0PlXCgYOvKsBAZTwQDRnwBZL6pkCeYXs3VFuY8w7CQkj3iKH9f0zWzaRo3BNxAIMbiSM/Tt2qEBNTLcG0gzMiM4jMz+lQ0hQCaOz122VBuT5npVoQQUtgBSIIgxzjNVb2s2pgTu4OZEQffuDBFBwKstqvw9sDkfX8j2oUQNazqGnuaVkUObwcMrNH9mAZVoGT3ms41d2G9X1BH3BqM1KIdW7hUggwRVr/tO5j1mqcUhRIXtXqGDYcwQCMnuKi/af8AE1dasSqEcRt+3/zVSogUep9P6RuO8DTKbtoBFtXNxYsYkhQYaCSxaPvXXiPR3lRLbWmAmdykkMQOAO8fWtZZlD6PRn90Afwipn6sE9d1Q8SBEbwDyAJgz9KtjXBQ227MLa6srqqFdpDrj1BgtuTlXg5O3uaLdY6in7LcCmHKhQCAGDXCFGDmc9q66j1HQaq4A+4AKQUKbG3EiGIfBAiIX3rIeLddbRVSxddhukqwcAbMyA8nmOGijJNICVsLL0caQrf8wJDEsApjy0ED0E+okkAweJjvXnet1RuXHc8uxY/VjP8AOubuoLABmJjiSTE+0moTVTL4xosrqztVTBUfT3mo3uSTwJM8cfL5VHuxTTQGDNjpO60LgYGCdwWSyoCAWIiFAmZkjIr13pXRPLtBbdxXX4gSNpIbIkLjgjsK8T0urK+8ZwCRyIn7USbxGxAmWjuzEnGM4p4pepXOLZ6l0i+b5uuoLQwSVgkACQD75J+9Q+IGiw4beC0LkOpAZgCccgTmsB0bxfctN6UleSEkMfzz/CvQei+K9ZqFC2NJPvcvXVCz84Wg4RbuiKU4qk9iW/oQxBDbts/EVuTPb1RP51gLmn/r+oWAIYKQq7V7Y2g4redf1WptKGvJpLQkZRkYn3H4iBW+m4RWW0Wo0g1Dai7duqtxw8CwrD0tJE27rQJx708dmKrd27D13wNo2J/AT/8AHeur+jEj9ar3/wCjHSEYF5P+NSB91rTnxHor/wD/AJnF1v7jXLSN9AL8E/ehOu6ybJ/F0d+0vZgWA+6+g/kaWvYG69TyvxF0y3p9Q1u1c81AFO708kAkekxg0LUSfzr1HU9U6bqCTcZQ8c3FRiYECWAk/eufA/TLb6RH2WGZmafMty2COGHb2xQLNVIex/Rdujz7jtslQFAWVnBzO36VbueBbC2nsrbukOUYhbibiULAH8SAAN+R9KOG5dXhFOZ9GoZfsLix+tcN1K8rB/2e+doIy1txBIOPLM9hyKmzK7ZnPCfQLdjU2dTYN8EFtvmICoMOIJTEhhxOaXWvA9zXXDfa4ltySGAtMqsASQ6rMqCrcHOKKdM6lbtWraXCyFG3MWtXlBO4mMr7Hk0TTrlhvhvK0+2T9uf0qEcmect/RfeLMLd6w+w7WG5wQeYMpgx86gvf0ZaxeFtv/luL/wCqDXpHRCW1OrKSQzIwwQCTbUGJA7ijo0twc4HsaiQdbPDLvgXWrzpnP+WG/gaHazo1+1/aWbif5kYD7xFfQFyw/O2fmKz2mk63VI4LLttMFYmBKwYHaYqURZDxKaVe+HR2v91bA/yJ/IVUv9H07KQLFkSCB+GsgkfTmaFB8T2PEFODj/lTVu+q9MtP0tdQLaC6Nm5wIJztIgY9u1LwZ4a0uq0zNcV96uVJViMEArgyPepQ+pVZihe9Eexmoy3yH616Td/ox05+C9dX/MqN/CKz/W/Ba6Z1VtSvrBILWyMKQDwSO9SgKaZ6dd3DMgd+Kx3XPGDKSj2EdZj42Bx3wMc0qVESJheqa1br7lUqPYuX/U1XOrbbEmOKalQZciEmlSpUCDUqVKoQ7RoPE1N+1eyqPymlSpk6RBm1bHvH0x/Cuk6hcHDsPozD+BpUqlsgl1ZJlwH+TFoP1gz+tWrGpDtAUWySBChtv57mJpUqJAtotVasMbWosLfDZDBiHUEe5BrbdB8Olk36W9csg/u73XP+ayVXt3Q01KkfIjLn7RftKfOuFgs71Is3d08ep7KtxisP1zxQFfbYUW4ncRbtKT8hExSpU0WwUmzW/wBGvUG1Vq6pZi6MGJYggqy4AgYjacfOtPc05EcUqVK+4KIxfI4J+5qG9Zt3Pjto/wDmRTSpUtkooXvDunORbKHt5dy4v6AxUadJYYt6vUp7Bijj/wAwmlSpk2KyLUdD1pbemqUiOCLlsxPH4TR+cVQu+Ibuiuteu2luM4VWIv3GkJ8PxIOJ96VKmQ3Je0P9Jdm/gWXVj9Cv/wCwNF7fV1ME2hHyaP0IP8aelVliSgkZXTaGelatCANgdxknBi4o45HFDf6L7xm+kkD0Nz3kimpVWWNbM3d2xuGS31DMp/Q1nvFHh4X7ag3LnpfG4qwyDPKz2HelSqwoTP/Z">
            <a:extLst>
              <a:ext uri="{FF2B5EF4-FFF2-40B4-BE49-F238E27FC236}">
                <a16:creationId xmlns:a16="http://schemas.microsoft.com/office/drawing/2014/main" id="{988621C4-0983-4B28-A0EA-ECCE828B51C2}"/>
              </a:ext>
            </a:extLst>
          </p:cNvPr>
          <p:cNvSpPr>
            <a:spLocks noChangeAspect="1" noChangeArrowheads="1"/>
          </p:cNvSpPr>
          <p:nvPr/>
        </p:nvSpPr>
        <p:spPr bwMode="auto">
          <a:xfrm>
            <a:off x="444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4100" name="AutoShape 2" descr="data:image/jpeg;base64,/9j/4AAQSkZJRgABAQAAAQABAAD/2wCEAAkGBxQTEhUUExQWFRUXGBoaGBgWFRgYHRoXGBgYHB8YHRoYHCggGRolHBocITEhJSkrMC4uFx8zODMsNygtLisBCgoKDg0OGxAQGywmHyQwLCwsLDEvNCwtLCwsMCwsLCwyLy4uLCwsLCwsLCwsLCwsLCwsLCwsLCwsLCwsLCwsLP/AABEIALcBEwMBIgACEQEDEQH/xAAcAAABBQEBAQAAAAAAAAAAAAACAAEDBAUGBwj/xABIEAACAQMDAQUFBQQHBQcFAAABAhEAAyEEEjFBBRMiUWEycYGRoQYjQrHBFFLR8DNicpKy4fEVQ4KiwgckNFNzlNMWJXSzw//EABoBAAIDAQEAAAAAAAAAAAAAAAEDAAIEBQb/xAA2EQABAwIDAwsDAwUBAAAAAAABAAIRAyEEEjETQVEFImFxgZGhscHR8BQy4SNCUgYVYpLxM//aAAwDAQACEQMRAD8AIihijimivYyvIoCKUUdNFVJVghimo4pRQlWQRSiiilFSVEEUoo4pRQlGFHFKKOKUVJRhBFKKOKaKkqQhilRxSipKkKOKejilFSVIQU1SRTRUzKQgilFSRTRRlCEFKjilFSVENR6geBv7J/L0qaKjv8H0BP0MUqu8tpOI4FNw7c1VoPEeae2QQG8wM+eMfSjobA8I/nFSAVen9gVKn3FDFPtogKcCrylwgiiAowKivahE9tlX3n9OaheGiSiGEmAjArV+z2j724VifDInpDrn5E/OuJ1/2sRZFtCx82BUfLk/SsZvtZqvEFum2GEEW4XA8m9oe8Gudi8ZTdTcxpklb8LhageHuEAL3/uQMFVBHQtmOn0pV81XLwYksoYnkkkknzJmlXA2J4rt7ToXqkU0Ue2lFeuleUAQRTRUkU0VWUUEU0VJtpbakowo4pUe2lFCUYQRTUcUoqSigilFFFKKiiGKaKOKUVFEEUoo4pRUlRBFKKOKUVJUQRSijilFSVEEUoo4pttSVEMUooop9tGUEEVBqTCHEz09/wDl+VWGHTz/AC/n86g1bY9JAiYmSJE/H6Gs+KP6LupacIP1m9aOwMCfIfkPU/nUoFRElSODIBGen1zT/tI8m+n8ax0eVsIWgF4BHGy3VuRcbOYUyQdIv5eqkOPP4An8qaxcDCRPxBH51TOvzG0gEH3n6eHoZzVfOETbLE7VLbQTBJyccA5Pl8KyVuXWtq5aYzDduv18OxbKP9O1HUdpVOSLnfbqG/tTfaLtoWEhCDdb2Rg7f6x/QdT7jXAXHLGSSSepzXQdt9jFAdRduKQzBdoYlmMKSqnbEAHmAB6kgHI0FxFuKzA7ATIgMSM4zAPqcUKuJfWgu7glsw7KMhnjqhu2biqjMrqpHhJDAEEk+EnBGelWew1L37aFjDtt6GJ6w0g/EGpu2u2TdVbSyllW3BC8+MiCxJwvJwIAljmZp9F2ddUd5b3FwDGxD1EYd4UmP3Z9KTKuumu9lkEiLhjqLtyPhtcD5U9cxf094Mwu3lW4CQ6vcdmVgchioIkeU44pqOccFMh4r0cilFHFKK9FmXng1BFNFHFKKEowgilFHFKKkowo4pRRxSihKMKOKUUcUoqSpCCKaKPbSijKEIIpRRxSIqSpCjCx8z+dPFSNyY8zTRS6Tv029QTKrf1HdZQRSijilFMlKhBFKKOKUVJUhRT/ADFFFERn4UiaGZWLUMUoo4qLVXQiljgASSATA6mFBOBmoXQJKAaSYCHzPwFK7pQbblgCEAIJ6OW8J98g/Oo31aASGEQCOT9Pd5xU+vuOujfALs1kNAMA78mPIf51x+UsbTybFrrnhuC7fJmCqh+3c3mjiNdydEFy0IUgqAVJ6yCTHWCfyFUK0uyWPdWw0bhuEAg+HedswTB2EYmqXarKlz0YElRz6gDmCfL19K8e+nNUsavb4avkoBzuCg7Q0jW0W8/hQ5Zo9ldqsshomd4AAliSRHlylntK8t8ahFl0xbTLFS3hG5EkyZiDGSPSuj+1mtD6O2zDcy3QgS4pAQqr7mjG9ogSRHigKIq0ng01u4sDZYDtACgMEBOBwZXA8yB1ruUaNNozNF4hebxWLrP5jnWmVxzW7uovW+/dFBZVC7oKhiBhEkjpJaJjJxI6zS/Z/STcS6oXunCGWYBhPMrDiYPtMRxzWP8AZO3ZVybgGANg6kzOADmI8q6ntLtO2XuMiOQ4txCRJUvMhyrDwlcweKcXiYWQAkSF59evvbJCotszyFk/3n3Ee9Yr0pElLLAgkCyXkxBCOp3H8JkiZ99cJf7MvXbrXGCICQdoiMCI2j3VYv6Et49Rfe4QTBZi0E8xPB54qGq0alTZOdosHtO8Ll66+6d9x2nidzEzHTnilWuNNp+isfXP6ilR2nQe5HJ0hd9FKKOKUV6LMvPQo4pRUkU22hmRyoIpRRxTRQlHKgilFFFKKkqQhimijinEdTA6mYgec9I86BdAlENkwo9tLb/PyoxSB6eWfnj9KmdQN1QbaZxg+6pIobgx8vzo5kMqGMt7zTxTgySR1z9TVZ+0UVwpkgHxEdPT1NYzimUaDXOMWEdy2swlXEV3NptJuZ6pR6e+r5Uk+9WXn+0BR3CAJPA9CfyrEssyBygiYByBn3nrkmBWnY7RlCpUlyAMDkz7/pB5rKOV2bOT93n6rYeRK20gCW7zw6zop7bBgCODxRssKWPsrEmJieOKzLeqaesDMAAD6mTz5eVW9Y9ybKqoEy5k4O5SApxMd3MmP94fKo7ldhpnZ3dw/wCe6vT5CqiqBVsy95jTr84hN+125HjAweTt8vOKN7yCCWUD3is3V29pwdynIPmJI+YMj3g1WvrBElVzAlhk8xA6wD8vSsbeWqxkbMT2re/+n8M2HGqQOmNPC/Yr9ztAmQBGYVpn6EYP+flVW68yWYmPXr7uKg0v3jOED3GQAnYhMAz1Hu+lTaPT3LlneFS0YciSXaVud2MBSRkzmPlmsdT6vEf+jrcNB3BbaVTk/CCKTZPGL959LJtFbd3BVCVDYJwGYZjME8cARj4jT7YtsVkgwGHQxO7bE8E88HiD1rY00/swd3UsN25nCBmJIzJEy0tgRJrE7b1cwIwAAZGZleu44leIHNIqUWN6/wAq9LE1anOiQTfqhT9h6EZAYAF9zbfEZe6oZTsAKmDwTiQSa0tJpla2SdzEQJJ7snfp9QCGCbjE52g8hTOKgthbLILdyS9oO+4q212eSBjABXgzXO3vtfds3HtWZ3YBhRmBjwqNvXyxJq7S0VYAuDJ6o9ylFj30Mznc0iBrrM7hwCrfbC217UQxW3bQKQpPV7aSTJ67QBOYGck1QuaNSoa4929OFJYtwRgTwOOtb6AajTXbzWpu73ZtwgtsVTgf2TtiB7J+OlZs7tDZ4G27cwP/AMgricg5mabtjIA0zZfAlYXsEknWJXL6i89lbYRIV1VhLT4WIjGemeRRX1u/d5I7xVIhZBmZIkHHHHnXR63s9Lml0rlV3KkSQB4SII/LFbGt0I7rTqYbuxbEqC4IVYMEA+E8/KlsqSWTvLgeyfZRwMOjgPRc72x2RaXS2LhDklULnkHvCgyMRmYPSav9n6FT2YQqrM3JJUT4WfyMzAgZ8vdWzrtGLlgWxJBRACASPBcRpIHoPzouyuz2XTG0eS90z5B2Y8Eg4Bj4VjNZoYyXCz5PUCU/ZkuNv2x4LzztO1Fw+AHCnkjlQeKVd1f+yiOdzcmOGgYAHBQ+Xmaaun/c8N/LwKyfSVeCiilFHFKK9LmXAyoIpoo4pwnPzoF6sGKKKaKkilFTMplUcUoqSKZMzGYMH3jpQzwiGSgiodWPA39lv8Jq1tqHULKkSBKsBMxO0+QJqtR/MKtTZzx1oLjQhYCYEx7hPSg07BnaI4XHX8R/UVi6LTvqXF+4StsT3aD8QYEEsR+EjEdfznusGuOhEgr7+OMdIIiufVx0PEaD2K3UsFmaRvP4Wy5zA564OPpFJ1yB61yq6Fo2tsKqWiQesScR5Dqa0lLSbKsECISQq7jIGVHiEMSZOTE9eKLeU2OmL9Ss/kmoyC608fG2qV3tGbSqohjv3MPVyQB8Dz8POqyaZ59ji2bolgoKDGCA2SehH8Kh0Wmi3t2XLt0XdqojgExzkiYmSTPSr5v6+8NyJZ0y90xHNxtiGNvAAk++uMylmgvMgCy7rsQKbCylzSfuPFBq9Jei2ZVFZNxUqSE8RG0HcJ45zJ55qS9cS26KHWCil+G5J3LxIJAgjyIEe1Viz9nLj7lual32gGQqiWKkzAgACI44Hzn0H2Yt98UcFtosMT0k794IONpxg1qbQE5reaxPxhy5CSY6YHcFR0y27lxjuItljOdpiZiJhSQeT1I45p7v7S9wDO4u0bRt2uQWKhiAcKTiYitXt1BY7shQAsQFGIkc+XBz7qz27euOwa1ayLpdfafLW9mw7YnEn/Sk4gNa6CSuhydtHsLmNbF9dB38VQ7YZ7WmV1XdvYldz+WG4Xwk46n2RV3Qd0E0twogaO8fwbjue0MyVgiT+vuqtp7+oVLZQsqltqyogzJ9lWciT5E/CugbsZdtqSQATbIUNwi87o5xEc5q+FAkmIWflRxADZkyerXz3FZd/WgG74S4dVEswU4np45GcfyKiW84tbfBy3TxQzbz7TEYIBBCgiOetaI0NpWcOCwXuuSozccK3tloBJHnieKZl26Xd3Q8RGSW/wDNHkVXAg5njjEVslo3LkZXHeuY0vZOouubpcd2r8wxMBlIGIUSHB+flWl2/YE2mxuOSQcwVmCPLxKZ/rDFX+z7gSyoKktHpj+jPJBM+DpHPNB2tdm3ERlZO4nju1wOBhAfn51yKlWnnM63HbK9FRoVsgIHNseyPdVfs12Qq6i7c2HxlCQQc72V2PiwQRcHGIPmKvXULrdCpuIHgEuxJ/ZNR4YtRgmAQoE46gU1nU3AEMhTsUAqoXAUKJIHiMADcZOBnFJ3ZmMliW5yTIgc+YA+VKOMaHSBv8IjzT2cmucyHOAGXxmZ7rLU7H0u7vAcTcuSCOjKoOD16Z860rfY9tbQtCdoLEZPLNuM5z4sxxxWPorpt2mh1tw5G5lkDw28QY91Nr9cTpbb987E3ILL4JO6NhCgCAfD7wKzZa9SC10Au7jHssmINNlRwIkgeC6E6VAoEQACB0gH6UGp7Qs2wpZ0UEHbkZjmPOPSubuWw+l0zG2bx2uQWbK+IeIlsnGM+dT9tsUt6cC0i7gU2kg91JXiBBjAxVW4Ivy53m5I7pv2wknEATDdACtp+17YRbo3Or+yUUtPWfQY5NAO1psNdS08gwEeLZPGesAzINYuq7Rvf7Ot6i1tR+7LlSJw2CokeRPTpUmgDvpLy3HJK3WUMIBCqU28dYoDB0wwOP8APL2TCO3cXR/jKZ/tJfnGmWP/AFh8uKVYY0akAm5d46Mfnx1p66/9vw38PE+6w/V1eK6PbS21KLZ8qFxAk4Hma9DnC5GzKjGTHu+s/wAKsWLPPy/5h/CsW922iHjdM+cbUNzgieRH+uKgX7QvsuudsIoaAuc3LagQCOd3WOD7xnfiBFk9lCDLlJ9odYES7bllfadp4BxghgfhPmIrRdWFtXiAY8RGIBG7MjMGsfU3H1N3bugDduhWKkbmgnMDGM9SfSpe1NNadUm9bMEBVZy7OzMVxbU4UHluBnmKS7FEGBqnMwzSLrS0CG+5CEd0vtuMz/VXp8f8p0NUiBbmQoVgFyBH3aeHxYzE0tRu0do73Fx5mSdgyOB6D0j4VzAL6l7jhkYydij2S4VQCRu4wAROY6CuVWxNTPtCepdGnQpkZIhsd/lJ8lC+u1LyFWAVbawjcW2mJzCieuMLVSxfcslx33Mu+DICztieBuOfXywQZ6i72DfdpIW0Z3yrhvEEs24hRA9icE8+mY73Y4sWxbEH8RIBPVViT0hqfUr1GNl5lZ6dCm53Nt87FV0dvbaXap2quAo/CPIRzkAepqHTadgrsVlihflVAkhgAD/UAA/tGelMbAZVGwkhHSXAjJSDBM4VTGPx+prYuaMzcW6eLCsxGPCrqYEeSiD6fXPizDQN5WnDOgzwWFeYWb6i7hVIZoOTwfD5nMfXgZt9i6AsoKFYmNzCSc7zJlQYjrztB6CNPWdj2RcO4FjCkli7znqMk4H6eVSdmBU8AAUDoFHW2vQj1b61Qvptpc0WO7U+qc41Kr8zjfjoPRYei05Q2riwzMzwpURhrn7ok8+fStT9nvFRBhe7b8IM21MsPED+I8iDwKqabUbLOmcKzEM/s4JnfwwHPFSN2g21QLYgIVknlWJJYArgjjkz6cVakQWDUKrwQ7cfhWr2cGt94p8ZIXJuTEh8S0n0gceVV9BrHfUXyQtva1lYlrn4G6gKMhlPpPBEVJ2JqCTcN8oGLIBtkjG8jksZ9Jqn2Hq1Op1hJ3K1y3s2qcDubfUD911BB6p611Wfa265NT73W4Kbtq5akNd2M6iFLqJHiQttjPBrO/2zbVgQZAus3hT8JUAQbni/4SfXyrQ7d0yXwjHcm3ABXney+QI/T1FUdN2PZ3AHc33xTylRb3eYMzWKuamc5Y3XXawQwooA1M03sNBf/iqN24IACEgG4YZ8Q7EiBBiMT5599TdodpvuIDABW3AbQfEwHnMjNTaHT2tthu63bjfOfxBB4RABz7p4PvqTV2PvUAAybxOFnctu/t6bsbV6x4R1q2GzCcxlJ5SdSdApNjWTxufWVmrfusBFx9xMHYxWR6hImP1NR6vQm4CwtEjq22MKPM9RH0qybp7q6WuMSTaWSbmSV1qAcE8lRnGB5CivWl22WxJa+BhZ9szkkECSOJrXn4BcnZTqU2hWUSSMjgz+/YXosf705JGdvImou0bgjaN3tDm2QMfsh9vedx+9b8InceNmQ0jHYgIBEdS56o3RgP8Adqcg/Wg7S6GF9oZCgHi2OeeLaf3BXFc6kKhEXv3yvT06Vc0g6eaMp13QtC2R3VpjuICKCC4/Elgbp2xKmCP+LzxEpBXwqj7jcQht9z2RqyACDkykGcQSPKq3Y129sbvbkncQm0Ku1AAAPCo8vXgVYdmI/pGByWJuEYwMmc5I586hxTQ8gCb+EIDAvFIOecoiOozKtd0X015dskq2I/F3CQAOh3QAPOKsvom/ZSgGTdLAcT9+r9eMCc9Yq19ku72sSWIBORtj2bWZZv0rb1Gt06rLbNpMAvfUAsMgezBOJielZxWcIAA+7Nr0REAFZcRTbtDfdH5uudvdlu+ltW4AYEmOYHehuQD+Gfn76PWdlE2bVtQIt7uJwAVIABycD6da2dR25YREcm2FfCnbduAkeWw0F/7SWUS3cJTZdnuythjOf60xyOYoCpV5uWLEkWcbmZ3BJLWXmdBvGizV7E/7kukJx3ZtloAIHmORPzq3o+y9qOgnxuXMGYJ28eHA8PHrzWp2d2j31tbttzscSvgtjEkfuelS3NYZCm60npv2k+gCxPu9KTtCeZmNiXQGjXXeUwAC8bo13dyxl+zXkDHqrfo1Krup7WS2xV7t0MInx3TyJ/e8jSpv1VT+bu4Kv04/gPFc9q+1QCVQgvnbMRIjzIn5jiszX22cl7rKFUHcPbHiAC7UiB7Qy5OSfIVyfan2oNnUz3aygCLB24WRMhYJmWkjn3Vt9h/aV9RbusVKKm1SVuEkEgldqxgnbBYnAOI4PefUcepc6m1um9a2rtJe8GyAUAMJuyLzc5iGERJERk9KytB2KW71LasNyuqpGRF+yQd3sk4Y8mAPid77Pa62hIhtxciBbuucM46KfNePPzBrpuydS3d3CUZR3rQWtukhu76uBtySIMSAImk0qkyAm1WQbrF7N7PvRqULhSy24fwnbDnBBxO0DPmZrH13ZndtYAtd4qFN94AkLF4iCRAVSSTPmB0kVt6vVuLxVEneGOYGFcgT1EiBPSl2ton7u2zd6oJQm1bfDzcUwwBIOFkSeSBM8WE5jwj1UnQ9Porf2o7Ns3Lxe4C3hA3HcQMHgNgHMzXKWxZGrtbd07vBgAeykz8q6T7Q3bzk93auMQFEIGYepkgr6fHoawH7N1Ruqw0zKFaWAZAyEJbcLxMsuMARuPWudUpVC/MJiFoovaGkO4rvtVfcPCWgfZklyI8fTw5J8sfWsHtd3fxPAbbbkKDHiu49oyPDt85NV9bd1xeWXu1JCgd8pO4hCPxZIhunX41Cti8NOXdWJ3jxF0O0d6qqDmcRGJrXi5cyBxGiTh4D5PzRPYuglUAjK53e48R1yPjWgrg6oez4rJ6z1BxgSc1Qt9m6mW2ptbu/DudMEE7cCR14z5HrVR+yde1xE7xEvEbiXNvw25EiEtlS0noM+dKxlHbObA3RqVag/IDPWtm7dXcN5UHauJA4JBIHJio9OyTcbvAmRghhwi+Q8/X8PTphdqdndoWmHiW5kguoLELOPDatyBBk+Hzg8CtfUWrC6eDqbYvtBPesiyTE/d4ZTtBABPIHWgKT6dMNAFk3aMcbkrL0enLabS+MGGU7QhkeILkmQRJyAOG9M7SdjvxuUSpXE8yeTAkVi/Z3s3VLpjeN221o2ibI3hCkzidmDPPtfpXU39JcYhkuoU7y20B/ZRRkcZ3N0/relPph+W6q7Zzr8uqj2AhuFrk4Qz0A8Qgkvx5cc8VkdmrtfWsSxCX1JwJIXS2sZbnitjT9imLga8g3OWSLsA+JoU9fZgHnxCaxuw9F4tdu1Cqy6sLL3mElbdqDP4uYk87a2U3DKJWKq3nnLoq3bPbOB3XhBLbgwU5Xu4jBjzkedZg12ob2S+X3eAbfGViR3YEHbjH613DfZzEi6CSdxnd1VVic4xMefzqZ+w0RXNy8q+I3PYUgAWwpB3AlhgnoPSsVZmZ8g2XYwmNp0aQaWAkTft6vkLzm6LzAKe8MloB3e1ndE9eZ+M1t3tXcDAKqE22cyXHiDq6RBI43Nwegrf7H7OtsbR/aFKoz+xje1yRCkQVA3dBEkiuwCKBECOIPHuz6UaIFOUnHYn6iBEASvHSbhTYqE7nRttu27nahuyYQEjxP6TOJitG/2ZrdsbGCKzFJtmQHbJJK/HPFd9oexLSOzIqt0UGWCKegDMYBI9w2gADrL2t2WLtl7SMtguNrXERdyqRnbMbWI65iacKm4rBl3hecW9EURkLbXR0kqN6x3iBhjnduiekz0qPtuztS2dxy5lduI7vTn2p6FmPGe8I/DXQ9n9kaW040rMyxbVFlvExDBxG3AjaMR0qt9uezVs2rYDq2W6QRFoCT4o4tr0HWsxYC7NHHvJC6DKxy5ZO63QAVUt6LaXUlyNgb+hQERZQkqA3jMhmPGSQJxNbWWkh1Y3FHeXFllWYN24u1lzutjaCoHIRDjiutbTaFW3PftsWGwqt1chl2ZUMSMdcUHan2XsNu7nV/s7G53hKXFaHZncnJkSzHricRVxSMyBvnsiPNLNcFsE/tjtzT5LD7PY2rdwm2t7Y7Eq4kEKiGSpOTMGJ+NW9H2iP2QM3d2Qr3LR8DMCQrJMLncxzu4zXQ6LsfSBDv1Au75LHeihiygEgLwDE4PWotda7MCGwSFQNJ2FiNxzO7MnPzqjKDg0A7nT2KlaqKlQuG8eKwftDeZ7SEsreLkI1sSLqD2WyCHGfMfWpcuJ+w6Rrjm0mwsxW2HGHU9XEQYIOeK2dVZ0XcqqXiE3OQSm4Sz7myOPEZ+gqhrdXplS3Y396jsLQ2gD+lYCDuggTmVyOlUylpaTucTbgZ90AM0gcAFd7K1YXQbrJ7wIjbHKd2HYs2QhYkKCepzBrynVdhXbz95faWbczFriSG/CJJ9BXqGuW2NCyeyj2QEWIywZoAX8UmcdRXjnZHZ+rOqtMbeoVe+QZDqQpcfHjqPKq4LJtKjxa/urVWvLGtF/gXZ2dZqQqhnt3SABvZwSQBAk78kAAT1ilXniaXUwJTUf3Lv8KVbDQp8Aqtr1QIXZ6e5Ya4Sy22+7KeMbRt3MQPCYJxHmZE9K0OxdKWuBbFsAiAEQXSAq/7ySSJ9nxE/wCYXLCzO74+H+FV9dpt9tkW5tnnAIMeYjNdB2GcBYrmtxQJuF1HbI02msT+1q2oMb0W6JXd4obYf3wBGBk+8UB2npwt1TcGQTnad7OoJiGJYbonABjEjNchd+z/AN2NzLdYebXgcz037RHuq99i+xUtagPqD3iBcDcykOGRgwK56EfH4VnZT15pWmo/TnC66O7cuWrhtt/TN3ZCpwi7sA4lTBVmHABwYmo9VqWbSKty8jtLFbYvOHcMLbD+hOPEGPiYkbuBArb+0essDQ3xp9IF3BdzI1tZDXULFgG3NPUkSetea9mJce6Ld/datMMsu1yCAI8NwlSPQRyPKKWGwrZt4W5e1Ld6GXcJkEE3J3QTBJ8X4V5MgDgxNHrdSLaguySzSPvASRCKE7vdO0bcHpvEnwxWp9m+xUs3nYC/qFcAbtqWwChDhZDkATt5ZegiJrXP2R7x1wllAVlfvHcoGBKHxBFkSN3j55xQyBWFUiy5FL8qCWKkA+JWluCGXaCADgNJzLbRxS1HbFpkFjTW2Z2VWDOjBiQu4sPE0CIjjkdc1t9gdireGw92bm3pdCjIgfdsWcGFbIxC9DV//Yq6Vtne2bA2qPAhd4G7cvfX3BkmSIEAHgiKhbZAOuuft6EG5b71ma2QzPDR4zECYgzJ8OIPpVDV6VRpgrqWLO5HtSITwkDzG0CI5nB4PVdo6u9YS13OtlGmUUqQFAXbtAXwfikREkeRnmHa7d23brBDMG4F2zJYZIUEiRjngiZFVeLCQrMLSSAQfnUrHYKJqhdQW2S1bAZmLB2krt2loG3cyzHM4HpUsdl6UIbiO7ZJEgr4kCyYiRukEecY4NdJpL7HSLaGmKlHZ3uKJFyQRMbRJiAQZgKMzxy32dm1cL3TvQL4ba7tkbR7ZMD1kBp5gcUZadFW8qPszX93bQh7oIklu4VgHgTyvJEH3ZxW1pu1XR0hi5kOyG3bBZV5UnbgkWwuc5HWqWr22mS6C4R09iyDcIZAV2sXJUEgCG2jmav9nat0fT37ib9wZlDOjmBtSGXlIkY4MdM0S0NujtCbLVV2OndmcKLad44NoHaECtghhMBsDGeZEVzXZOvLC7dCF3a6xV52ifBzbC7c7VEkiCeld3Za0ndXVBQNaSRBbG4rJ2CT4YEnHHpXA3Bvv6jw70R7gRQWgZGYU427mYGDECPI2BIFksgE3Q617rhO9Qq6MSPuhEGTnbPUQZH60n1dxiVfxmBEKEglh4jtRWkAEZxI+JzrGsALeF2W4WG3ErtY7jMyMgAdcHzq0b9poAF5V9qCpbIHWVJEfu9Y4qjmybp7axDco0Vy1qXC+J9q+zKtuKhgdsgcryOcgHgmDi3PsrF07VS6GklluLClureGQpyYAJ8JyeK29Hr1UvsAG+2ysbit/RoTgADpzJkGFP4al7PNoW22XPCxBEEFC24yGBBwYgkg8fOuiJdmgFZH/wBPJACWmDsj2ztICFiSwcEjxKPY8iMg4gw9r/ZO7ZazcuWtinObe3aUBIVpgSUSZ94qzqe2tTbbZ9ywkQNu9NpI6gjaRJYx1BGOK3+wftpeKMro6KvtbWLWyMYW1eDT5wp8sVeH6gEhRraJbd0Hp07/AMKNrIIS0CxYIogbjGGIwuSCV25xDHyis7svRMGupdKlzvi1bct3TMOH2kQRnCliOoERW2v2o0yvte06sAHV7ZCHxqpBIZtpJBnjE8ZrP7X+0S3vCQlx42k3FJ2mdw2AmFYnnGZAjiL06Li0SIBOpsO07vXcqPJmWmSBoNdNw39PDese92bsbd3t22SwLW2C3AYaYB8JA55znipdDbiyUJDsqkk8boYvgEyfn0oW07g5RxMZ2NGfcKlCKrsu4MVwwUMfaG2Z2xHi88Qa7P0WAbTOarJ4gj8rl/U4o1BlpwOBlaraz/7cwQ/eBgqzbW4AECEuVYMIhTmOW6dM1dVfZDbN4WgFDGLalZj2oICK0COByR5UJ0bBAQUG9QV3HbBK7xO4CPDuHpmj03Z1vb47+lZjn+lVQD6HeDgTzOTOOK41bCYSlOyfmkz9vrounSrV6hmoyLcUek1pZrWmfUl1O4h4ChGwbbhBG5gd3hzJxHWu3udmd2tkC8TtuTL2rqO0gttbahBUHgTgKMma4zsLsux+0WrlpVLd4jFv2gHG4MSLbMGJPlHwmus/7NuxDY1Vx2td2XtmcAHxOCJHTg/I1kqNYGmwtfhJVwXT4LjO3tVdt3B96wYkqS8sY8JAHhO1BOOAMTmpuy9ZbdrSXboa/wB8jSjiNikQDI2kyII9qDNdv9ttHbYXmdRvPhyT4VuSgbBHI056j2q4f7I9hi3ftuwE7lgBw48Ru8Ec+EKfSY6Vbatc0uLRZSntWQ1rzcHf3rD/APoecm8FJ5AV2HwMCflSqWzpdygtZcH0R+OnsiOIpqYa91BhT8C2JPRT9T+tEFbyNXGNOpruOeuGGKh3JjNT6e2YOeKsE4FSaWBJNZ9oYTtndZ7jJgk4oXJMCPpWk7CYnMcfz61FdOOlJLp3JobG9S6fWXUJZSyFudpZZwBkAwTHpVjTdqajdi9dz/6Zj+8hpzdwPdmM/UGqy3zu/wBf41mLhpCeGzvWN2R2HF9L7NdDowhlubTgERMYGfTr5mrvbv26u6e89t9JauFD4blwuzMseFp4kjy9R0q+px8ejEedcj9ouy3uXHcHOB5AwMR1HyqPAOqjSRYKa5/2oXQCE0eiWYn7pjwZ/fHXNRP/ANqmv4Q2E/sWAP8AETXPX+xrwOQT8WMVUbTOvn8DzPkD4j8qpsqZ3BXzuXV6P7fa+5cUXLxZCfF92o8I5yFkYBqTsZzrLps2ma2qqCbgR3aARyEgoknn0GTIFcxZL5UkglSMhZEjr1HP1qTs1WVXKeFyVhxyIPQ8jE8ROfdVsoGgQBJN13vaH2B1gEi5YvJ+93gOMci4v5HpT3/s12qRPdW4QbQyNpbchMRKss8cn51ztvtbVdxm4WfvIlmb2ChxkxzVDVdqaqenTgt/JpZc7gPnYnNa3Uk935XsP2Yvmzp2Ouud0ytCfeWyi2to/EhZcOHEzPiWetYidoWdO1y5pNbaQuZaGZ9xyeTbIGT0864N9RfuaZwLNuW2jfvuFx4xMKTtM4HGATXPvYvxnf8A3SP0q9Of3eCXVyg82e1dZ9oO2UvOz3LqM5OWWAd+0LuJAnAA+VXbnZ5uo224yG7cQqwYgqoU9AfZMiRxiuBs6PcwDlgOpAk/IkV1nZl5LCgJcvAjHj8QHwt3DGD+7VKrf4oscT911r37Fw973TwzXItyAQsBpA9OPp0piQTdN64FsMv3Z2y1twwz4RLIAM8nbJiQKj0/bBnF+2SPNGWI6y6wa6T7S9oaO7ZW339q6/LPuCFCJBEE8FWYHpj3UltMgphIiy4az2ld04dL8FXQhDtDrdWCPDdWVIyIaGg8kRTr21bI8PhyTsuKNs7TB3KDmSMkDj5YOk7RuWpUEFSfFbYK9tj5lGlSce0MjoRVjvtNc9pHsH960e9Sf/SuMHX3i4fQVsDADI8PZJ2p0+d62+1rk37joouoDtFwKCWVIUElREQPlFVeydZZto4uWu8c3NwcsybCYkwp8UETtPPmOufa7JYkHT3rVxjwFud1c9229sLH0XdQax9TaIF9Li+Xf2iD87izWp1UVKYpO0HTBSmjI8vbqe32XoX2u7c0D2UGm3lz+7utrbChRDK4AYmTlZ4yeK5fs/WPvEAwx8X3cSBJyYE5jmeawl7RB9q0p9VLL+pH0qzou0bKsCyXI9CjYIIOSFHXqKyNwdFo5pd23WpuLqBuUhpnvCv39VcdQ5W5a7i2smS25u9HiIxBl48toAnzg1F4qSUukQm+WtlpRyu33kbgvzqot+2eLrj+0h/6WarLai2bSjvvGGYcXQDbO0ifDyG3e/cPKr/TNtDvBVGIIBBb49I4K/8AZG1/3/TkMv8AS2zHinxFSBlRnIxXvXaupWzeRnO0Mjgt/YKkT6AO/wA6+c7OpKkFb+0jghrgIIiIMSD/AAq7f7b1DABtdcbBGdTcbBwRk9RzSX8nhx+8I1MWXGcq9D7T7Rt9xqLjXQSbto4KuQoD8AyCoe5HpVK99oV1Kq2n3K6XCdxtQMWrYEAMc+EmJ6g4ms3s/tzSjQd3du22vbgD4huKEtI3FSDAI5PTHAouzvtHplTTrutp3blnPeIZB2qcIMyFJiOo55rG+lAcA0kg2PR1b9FopPgtcSIg27E47OtX/vX1dtWbJVr5BB4zBpVFdu9mlmP7UFkkwFJiTPMU9L2b/wDL/Va/rWdP+34Rkz/pFOB7j9ajYz5fz76aT+9869UQvJAqSR5/z86l01zkc+eJ+u6qYb+vPpH+VS2POT8JH5CklohNzKZron/Xj5xQM/HI+Q/WonfnxHHTPHzpLE9PmP8AL86XkTM6vXLxjzHnJ/OTVPvM/wCYqZr4InHxAn5CapvcM8/n/rWYtvontd0q8Hx/kP0FU7r55n+fSpu8HnHvn+OfpVS4cnjPq3HmciPn1qVAIUYTKXdA9P41WbSjdgE+fib+MVY39CceYBiffuqZG8QCwfMx/H9ayVObdaGc4qhe0Sg+KJnAOf1gH1zVTT2Nqt7ME8wf41r33z5x093zH+nwqqFIByB5SBz6kCTRbJCLgAVUSz4R+vX+fjSvacDbxmem74c591WLe0KQCeeMEA/vdcT0P0p78naPP3n5fGjrqpotnsywotiOQQfZHPB4B9TnjHWsq8wdii5ljxABHEY646/StDR6khDJMRzu6A5nEY9/6Vk2HHeOVkZzgESD7ucjP1pjBZJeZWW+jBcqI+YH1FWb2m8LCR0/dyBjmY+fkPSpRb8RboZ8yffjgfWpRHBgjpHEjrJB6e7+FH6p9JoIVE6bLeuekfmMRWh2oyvbJYDdHODIPUwSfP8AnNJLaEywEDnJxnkx6/mKLXqxtkbkjpgdIyFiDgQPSqi6FRuVcVqXBuHGJOBinW2p6sv9obvqv8KPUjxZMk9cg9fQdZz6VHt6jPz/AEOPnWgJCMaYngqfTdH+KKuaPWaqwIt3LyL+6rts/ug7TWdtIorbsOAR7gRRk71FoXO2XJPfWbFwnPjsLbbOZ36fu3M+ZJpHWaVudKyHztalh8hdt3Pzqu+sfqTx+IBvzHrUVy+P3UJ/sFf8JFVB6O4olXWTSEYbVJ5ylq7/AP0t0l0mlI/8Uy+lzSsP/wBbvWc1z0x6H+NRlh61cHpKC1V7Osz/AOM05wYlNUMxifuIHzPxo17IXkarRt77rj6PbFYs0JNSTxUgcFuDsMnjUaT/AN1aH5kUv9iN/wCdpf8A3mn/APkrC3Uu8qZjxUgLfHYrf+dpP/eWP/kp65/vaVTMeKkBejd55/4v4UJuA+XzaqgJ8z/e3fUkCiW//XPzB/KuuQuUrXe/6SfrRWrx889IDH9IqrvJ4J/5v4UQY4l/7zAfx/KqFqsCrD3jOT8xFI6iDOP+Ig4+sVWY5wQ3r0+gpFYyVX3wP4TVS0QrByvDVqeNi48930CxPxqB7gn2pPoAMf8AERPuoN2Pw/L9aBUH7oPwNIdTaDefD1umted3zuVttUAIk+8bP+kn86gu3V6FviIn60rLDrPoJ6/2RUd643qPKR+nlUcxpHz2Kgc4H5+EtPcYZH+JP8JipVJYjIBnqIx8MCqiqT0zzwKdnMwQPko/PFY61KRun5xWulUg7/nUrOolWI37vPg/DFEEwQJn+cEqfKqjEYAUD3MWP/KY+lMt2Dx8v8xzVtg4tt5D0U2wm/r6qQWQMnfBAHJzInB25Hv+dGFXGT8YPrmaqbzPVR6geZ9BNHuPp8QP0pOQ8U3MDuWlbuIVh1QgLngwM+R4jn39KphlF1siW9AJMRtAxFDYM4Kp6Fif+modPBfOSJkqxGDHMmVOeDkVdoskuN07WjPJkeYU8+uIHvo0xPOeOP1NTG3HiKY6cceec/XrUUL59fU44OJ/n4UqoLrXh7hK00nqDx8B1nkGp9R4lILxIIUkwZPWcfXzqgwydpHPJx1HMmR76mx1II9Npz5ysEfz8Q0IVisX9mHiEHieVA45kkkfKmu6KIBXpyZ8sEbVAj8zM1qW9MpkbiJMRuYT8Nw6eY+fSPUaQqPCgM85Ye8z4uvupiQIWNABjwn03QJmIyZ+s+tOAy4MmRMK2IB5IUzAI9M1okLjCgjMiDx71wfnUN8gRD89NpB9+MH5CpMqxZAlUnuxwTPXyPrkmeucUm2ueCfUc4HQAwfrUosAz7UxiF9feKaGghjyY558zkxPrznyolUAOqqC2PKImfFH5/wprdpWMezx+IEdOfL31Z/ZnLeAMYyInA94PnR3tDdXLB8f2iM/keaBe0WlHK7gqt3RfuGfiPyGahfRuF3QCM8EdOZEyPiKuAksAPTqE6dcgfX60f7IZh1K9TN62MHqu+ZPqKkqLMOnMTEj0z+VB+zH90/I1rd3OUJgeeP8iRzOPdRW3LmLjsOoZieY4J3YHSfWpKixe7pVdKJ7vj/nSoyguvCqcyfiSf1pG6B+I/3RSpV24XKQqwPJn+fdRBwD4Yn+eZpUqBRCe7I9ogH3fwNRheok/IfrSpUAoUD3I5APoQDQLd8lHwgfpSpUCBKINlMm4+XxM/8ATQcGMT6A/wAaVKqO0Rbqn7w+c+hA/h/M0AuAHIEeXi/QilSrI5oJAhaWuIlTG76sAOgLR/iMUJ1TCSpM56zz6mnpU40W5SltrOzKFLzE+0J4yDxjqBxRb85zHkY6e7+fWlSrnmy3i4TLdg4RZk8gNkD1FWBceSGKjgewMA+UEx501Krh0JThKBXHV59wPM8xApmcczHkTJzNKlRrsAaCm4V5Ly1K1cYk+KQDmSeDjyn/AEorl8ELJ9odZI+qmBmlSrPTuU3EWSWy0e17ghZefkPp0qLUaGELFgD0nxHJjBIxx5ilSq6QCnRDtHh3dMkLj3qPP0qDU2GPiZVA644OecmeKVKsoecy6TqTcnYobac7USJ+vxE09yyZB2gf2TGY6mPWlSphKSLCFAux2b7tmI5MjzGILcfGpf2MgGLJAbqr5GeMv69DGaelVKrywwFVrA66n0PZaC596SBmd6gx5SqM0++fhWjf7GsqhZJZeRtRevXxbY4jE8U9Kkmo8gOnggWi4VbV6HZaxuRgPEIVQymMkoxmJiD0gdKybqHaDuPGIGIBIjOYkfLypUqZScSJ6VWBKiN1P3voaelSpyG06Av/2Q==">
            <a:extLst>
              <a:ext uri="{FF2B5EF4-FFF2-40B4-BE49-F238E27FC236}">
                <a16:creationId xmlns:a16="http://schemas.microsoft.com/office/drawing/2014/main" id="{20847016-E85C-48D4-B00A-5F5CEC4151C9}"/>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4" name="Slide Number Placeholder 3">
            <a:extLst>
              <a:ext uri="{FF2B5EF4-FFF2-40B4-BE49-F238E27FC236}">
                <a16:creationId xmlns:a16="http://schemas.microsoft.com/office/drawing/2014/main" id="{042B7CBA-24B6-4FBC-A5A6-2404AE471F23}"/>
              </a:ext>
            </a:extLst>
          </p:cNvPr>
          <p:cNvSpPr>
            <a:spLocks noGrp="1"/>
          </p:cNvSpPr>
          <p:nvPr>
            <p:ph type="sldNum" sz="quarter" idx="12"/>
          </p:nvPr>
        </p:nvSpPr>
        <p:spPr/>
        <p:txBody>
          <a:bodyPr/>
          <a:lstStyle/>
          <a:p>
            <a:pPr>
              <a:defRPr/>
            </a:pPr>
            <a:fld id="{1D26C41B-8D0D-49E3-8266-EEB8965502E3}" type="slidenum">
              <a:rPr lang="en-US" smtClean="0"/>
              <a:pPr>
                <a:defRPr/>
              </a:pPr>
              <a:t>1</a:t>
            </a:fld>
            <a:endParaRPr lang="en-US" dirty="0"/>
          </a:p>
        </p:txBody>
      </p:sp>
      <p:sp>
        <p:nvSpPr>
          <p:cNvPr id="4104" name="TextBox 4">
            <a:extLst>
              <a:ext uri="{FF2B5EF4-FFF2-40B4-BE49-F238E27FC236}">
                <a16:creationId xmlns:a16="http://schemas.microsoft.com/office/drawing/2014/main" id="{C71C444F-3254-41D4-AD68-47FFD6633307}"/>
              </a:ext>
            </a:extLst>
          </p:cNvPr>
          <p:cNvSpPr txBox="1">
            <a:spLocks noChangeArrowheads="1"/>
          </p:cNvSpPr>
          <p:nvPr/>
        </p:nvSpPr>
        <p:spPr bwMode="auto">
          <a:xfrm>
            <a:off x="704850" y="5589240"/>
            <a:ext cx="849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dirty="0">
                <a:solidFill>
                  <a:schemeClr val="bg1"/>
                </a:solidFill>
              </a:rPr>
              <a:t>3-4 February 2020, Habtoor Grand, Dubai</a:t>
            </a:r>
          </a:p>
        </p:txBody>
      </p:sp>
      <p:pic>
        <p:nvPicPr>
          <p:cNvPr id="4105" name="Picture 6">
            <a:extLst>
              <a:ext uri="{FF2B5EF4-FFF2-40B4-BE49-F238E27FC236}">
                <a16:creationId xmlns:a16="http://schemas.microsoft.com/office/drawing/2014/main" id="{167C6D8D-4D10-497C-A45C-DAD5636C73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0025" y="728663"/>
            <a:ext cx="18859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3AE44EB-235B-4196-A007-BA61EAD01DD7}"/>
              </a:ext>
            </a:extLst>
          </p:cNvPr>
          <p:cNvSpPr txBox="1"/>
          <p:nvPr/>
        </p:nvSpPr>
        <p:spPr>
          <a:xfrm>
            <a:off x="2360712" y="1988840"/>
            <a:ext cx="5184576" cy="2862322"/>
          </a:xfrm>
          <a:prstGeom prst="rect">
            <a:avLst/>
          </a:prstGeom>
          <a:noFill/>
        </p:spPr>
        <p:txBody>
          <a:bodyPr wrap="square" rtlCol="0">
            <a:spAutoFit/>
          </a:bodyPr>
          <a:lstStyle/>
          <a:p>
            <a:pPr algn="ctr"/>
            <a:r>
              <a:rPr lang="en-GB" sz="6000" dirty="0">
                <a:solidFill>
                  <a:schemeClr val="bg1"/>
                </a:solidFill>
                <a:latin typeface="Rubik" panose="00000500000000000000" pitchFamily="2" charset="-79"/>
                <a:cs typeface="Rubik" panose="00000500000000000000" pitchFamily="2" charset="-79"/>
              </a:rPr>
              <a:t>People Development Summit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11ED3-26EE-4A32-A3C1-E69E9506B74F}"/>
              </a:ext>
            </a:extLst>
          </p:cNvPr>
          <p:cNvSpPr/>
          <p:nvPr/>
        </p:nvSpPr>
        <p:spPr>
          <a:xfrm>
            <a:off x="0" y="5022851"/>
            <a:ext cx="9906000" cy="1835149"/>
          </a:xfrm>
          <a:prstGeom prst="rect">
            <a:avLst/>
          </a:prstGeom>
          <a:solidFill>
            <a:srgbClr val="1E1242"/>
          </a:solidFill>
          <a:ln>
            <a:solidFill>
              <a:srgbClr val="1E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903080D3-7712-4248-94E0-33BE8D551084}"/>
              </a:ext>
            </a:extLst>
          </p:cNvPr>
          <p:cNvGraphicFramePr>
            <a:graphicFrameLocks noGrp="1"/>
          </p:cNvGraphicFramePr>
          <p:nvPr/>
        </p:nvGraphicFramePr>
        <p:xfrm>
          <a:off x="128588" y="1160463"/>
          <a:ext cx="9648825" cy="3760661"/>
        </p:xfrm>
        <a:graphic>
          <a:graphicData uri="http://schemas.openxmlformats.org/drawingml/2006/table">
            <a:tbl>
              <a:tblPr/>
              <a:tblGrid>
                <a:gridCol w="3024187">
                  <a:extLst>
                    <a:ext uri="{9D8B030D-6E8A-4147-A177-3AD203B41FA5}">
                      <a16:colId xmlns:a16="http://schemas.microsoft.com/office/drawing/2014/main" val="2846904112"/>
                    </a:ext>
                  </a:extLst>
                </a:gridCol>
                <a:gridCol w="3455988">
                  <a:extLst>
                    <a:ext uri="{9D8B030D-6E8A-4147-A177-3AD203B41FA5}">
                      <a16:colId xmlns:a16="http://schemas.microsoft.com/office/drawing/2014/main" val="13255181"/>
                    </a:ext>
                  </a:extLst>
                </a:gridCol>
                <a:gridCol w="3168650">
                  <a:extLst>
                    <a:ext uri="{9D8B030D-6E8A-4147-A177-3AD203B41FA5}">
                      <a16:colId xmlns:a16="http://schemas.microsoft.com/office/drawing/2014/main" val="1967552343"/>
                    </a:ext>
                  </a:extLst>
                </a:gridCol>
              </a:tblGrid>
              <a:tr h="349267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200" b="1" i="0" u="none" strike="noStrike" cap="none" normalizeH="0" baseline="0" dirty="0">
                          <a:ln>
                            <a:noFill/>
                          </a:ln>
                          <a:solidFill>
                            <a:srgbClr val="1E1242"/>
                          </a:solidFill>
                          <a:effectLst/>
                          <a:latin typeface="Rubik" panose="00000500000000000000" pitchFamily="2" charset="-79"/>
                          <a:cs typeface="Rubik" panose="00000500000000000000" pitchFamily="2" charset="-79"/>
                        </a:rPr>
                        <a:t>Pre-event benefits</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Your corporate logo and web link published on the Summit Events website</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Announcement on our PD Summit LinkedIn group (1000+ members) and twitter feed</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Access to the event dashboard where full details of HR buyers' responsibilities, business priorities and budgets are visible</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Your personal and company biography published online and promoted to all HR buyers</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Details of which HR buyers have requested a meeting with you </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Your provisional meetings schedule available for approval 1 week prior to the Summit</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ct val="0"/>
                        </a:spcAft>
                        <a:buClrTx/>
                        <a:buSzTx/>
                        <a:buFontTx/>
                        <a:buNone/>
                        <a:tabLst/>
                      </a:pPr>
                      <a:b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br>
                      <a:endPar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endParaRPr>
                    </a:p>
                  </a:txBody>
                  <a:tcPr marL="55000" marR="550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 </a:t>
                      </a:r>
                      <a:endParaRPr kumimoji="0" lang="en-GB" altLang="en-US" sz="1000" b="1" i="0" u="none" strike="noStrike" cap="none" normalizeH="0" baseline="0" dirty="0">
                        <a:ln>
                          <a:noFill/>
                        </a:ln>
                        <a:solidFill>
                          <a:srgbClr val="1E1242"/>
                        </a:solidFill>
                        <a:effectLst/>
                        <a:latin typeface="Rubik" panose="00000500000000000000" pitchFamily="2" charset="-79"/>
                        <a:cs typeface="Rubik" panose="00000500000000000000" pitchFamily="2" charset="-79"/>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200" b="1" i="0" u="none" strike="noStrike" cap="none" normalizeH="0" baseline="0" dirty="0">
                          <a:ln>
                            <a:noFill/>
                          </a:ln>
                          <a:solidFill>
                            <a:srgbClr val="1E1242"/>
                          </a:solidFill>
                          <a:effectLst/>
                          <a:latin typeface="Rubik" panose="00000500000000000000" pitchFamily="2" charset="-79"/>
                          <a:cs typeface="Rubik" panose="00000500000000000000" pitchFamily="2" charset="-79"/>
                        </a:rPr>
                        <a:t>At-event benefits</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Your final meeting schedule</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Onsite support from your Summit Events account manager</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Possibility of additional ‘ad hoc’ meetings </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Your private meeting area including table, chairs, power supply, company name signage</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Soft and hard copy of all the HR buyer, vendor and speaker profiles – not just the ones your company is scheduled to meet</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Full page profile in the event programme</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Access to keynote presentations and breakout sessions</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All meals &amp; refreshments which form part of  the event schedule </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ct val="0"/>
                        </a:spcAft>
                        <a:buClrTx/>
                        <a:buSzTx/>
                        <a:buFontTx/>
                        <a:buNone/>
                        <a:tabLst/>
                      </a:pPr>
                      <a:b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br>
                      <a:endPar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endParaRPr>
                    </a:p>
                    <a:p>
                      <a:pPr marL="0" marR="0" lvl="0" indent="0" algn="l" defTabSz="914400" rtl="0" eaLnBrk="1" fontAlgn="base" latinLnBrk="0" hangingPunct="1">
                        <a:lnSpc>
                          <a:spcPct val="107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endParaRPr>
                    </a:p>
                  </a:txBody>
                  <a:tcPr marL="55000" marR="550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rgbClr val="595959"/>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200" b="1" i="0" u="none" strike="noStrike" cap="none" normalizeH="0" baseline="0" dirty="0">
                          <a:ln>
                            <a:noFill/>
                          </a:ln>
                          <a:solidFill>
                            <a:srgbClr val="1E1242"/>
                          </a:solidFill>
                          <a:effectLst/>
                          <a:latin typeface="Rubik" panose="00000500000000000000" pitchFamily="2" charset="-79"/>
                          <a:cs typeface="Rubik" panose="00000500000000000000" pitchFamily="2" charset="-79"/>
                        </a:rPr>
                        <a:t>Post-events benefits</a:t>
                      </a:r>
                    </a:p>
                    <a:p>
                      <a:pPr marL="0" marR="0" lvl="0" indent="0" algn="l" defTabSz="914400" rtl="0" eaLnBrk="1" fontAlgn="base" latinLnBrk="0" hangingPunct="1">
                        <a:lnSpc>
                          <a:spcPct val="107000"/>
                        </a:lnSpc>
                        <a:spcBef>
                          <a:spcPct val="0"/>
                        </a:spcBef>
                        <a:spcAft>
                          <a:spcPct val="0"/>
                        </a:spcAft>
                        <a:buClrTx/>
                        <a:buSzTx/>
                        <a:buFontTx/>
                        <a:buNone/>
                        <a:tabLst/>
                      </a:pPr>
                      <a:r>
                        <a:rPr kumimoji="0" lang="en-GB" altLang="en-US" sz="1000" b="0" i="0" u="none" strike="noStrike" cap="none" normalizeH="0" baseline="0" dirty="0">
                          <a:ln>
                            <a:noFill/>
                          </a:ln>
                          <a:solidFill>
                            <a:srgbClr val="595959"/>
                          </a:solidFill>
                          <a:effectLst/>
                          <a:latin typeface="Rubik" panose="00000500000000000000" pitchFamily="2" charset="-79"/>
                          <a:cs typeface="Rubik" panose="00000500000000000000" pitchFamily="2" charset="-79"/>
                        </a:rPr>
                        <a:t> </a:t>
                      </a:r>
                    </a:p>
                    <a:p>
                      <a:pPr marL="0" marR="0" lvl="0" indent="0" algn="l" defTabSz="914400" rtl="0" eaLnBrk="1" fontAlgn="base" latinLnBrk="0" hangingPunct="1">
                        <a:lnSpc>
                          <a:spcPct val="107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Once the post event survey is completed we will provide you with feedback/comments from the HR buyer you met at the event regarding your meeting and instructions for follow-up</a:t>
                      </a:r>
                    </a:p>
                    <a:p>
                      <a:pPr marL="0" marR="0" lvl="0" indent="0" algn="l" defTabSz="914400" rtl="0" eaLnBrk="1" fontAlgn="base" latinLnBrk="0" hangingPunct="1">
                        <a:lnSpc>
                          <a:spcPct val="107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The event website will contain and maintain the same level of branding for up to 6 months after the event</a:t>
                      </a:r>
                    </a:p>
                    <a:p>
                      <a:pPr marL="0" marR="0" lvl="0" indent="0" algn="l" defTabSz="914400" rtl="0" eaLnBrk="1" fontAlgn="base" latinLnBrk="0" hangingPunct="1">
                        <a:lnSpc>
                          <a:spcPct val="107000"/>
                        </a:lnSpc>
                        <a:spcBef>
                          <a:spcPct val="0"/>
                        </a:spcBef>
                        <a:spcAft>
                          <a:spcPct val="0"/>
                        </a:spcAft>
                        <a:buClrTx/>
                        <a:buSzTx/>
                        <a:buFont typeface="Arial" panose="020B0604020202020204" pitchFamily="34" charset="0"/>
                        <a:buChar char="•"/>
                        <a:tabLst/>
                      </a:pPr>
                      <a:r>
                        <a:rPr kumimoji="0" lang="en-GB" altLang="en-US" sz="1000" b="0" i="0" u="none" strike="noStrike" cap="none" normalizeH="0" baseline="0" dirty="0">
                          <a:ln>
                            <a:noFill/>
                          </a:ln>
                          <a:solidFill>
                            <a:schemeClr val="tx1"/>
                          </a:solidFill>
                          <a:effectLst/>
                          <a:latin typeface="Rubik" panose="00000500000000000000" pitchFamily="2" charset="-79"/>
                          <a:cs typeface="Rubik" panose="00000500000000000000" pitchFamily="2" charset="-79"/>
                        </a:rPr>
                        <a:t>Support from Summit Team with post-event follow up</a:t>
                      </a:r>
                    </a:p>
                    <a:p>
                      <a:pPr marL="0" marR="0" lvl="0" indent="0" algn="l" defTabSz="914400" rtl="0" eaLnBrk="1" fontAlgn="base" latinLnBrk="0" hangingPunct="1">
                        <a:lnSpc>
                          <a:spcPct val="107000"/>
                        </a:lnSpc>
                        <a:spcBef>
                          <a:spcPct val="0"/>
                        </a:spcBef>
                        <a:spcAft>
                          <a:spcPct val="0"/>
                        </a:spcAft>
                        <a:buClrTx/>
                        <a:buSzTx/>
                        <a:buFontTx/>
                        <a:buNone/>
                        <a:tabLst/>
                      </a:pPr>
                      <a:endParaRPr kumimoji="0" lang="en-GB" altLang="en-US" sz="1000" b="0" i="0" u="none" strike="noStrike" cap="none" normalizeH="0" baseline="0" dirty="0">
                        <a:ln>
                          <a:noFill/>
                        </a:ln>
                        <a:solidFill>
                          <a:srgbClr val="595959"/>
                        </a:solidFill>
                        <a:effectLst/>
                        <a:latin typeface="Rubik" panose="00000500000000000000" pitchFamily="2" charset="-79"/>
                        <a:cs typeface="Rubik" panose="00000500000000000000" pitchFamily="2" charset="-79"/>
                      </a:endParaRPr>
                    </a:p>
                  </a:txBody>
                  <a:tcPr marL="55000" marR="550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96292576"/>
                  </a:ext>
                </a:extLst>
              </a:tr>
            </a:tbl>
          </a:graphicData>
        </a:graphic>
      </p:graphicFrame>
      <p:sp>
        <p:nvSpPr>
          <p:cNvPr id="19468" name="TextBox 9">
            <a:extLst>
              <a:ext uri="{FF2B5EF4-FFF2-40B4-BE49-F238E27FC236}">
                <a16:creationId xmlns:a16="http://schemas.microsoft.com/office/drawing/2014/main" id="{B9E06F98-A12B-4D14-93C8-FEC065CD4437}"/>
              </a:ext>
            </a:extLst>
          </p:cNvPr>
          <p:cNvSpPr txBox="1">
            <a:spLocks noChangeArrowheads="1"/>
          </p:cNvSpPr>
          <p:nvPr/>
        </p:nvSpPr>
        <p:spPr bwMode="auto">
          <a:xfrm>
            <a:off x="128588" y="541338"/>
            <a:ext cx="552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Sponsor inclusions</a:t>
            </a:r>
          </a:p>
        </p:txBody>
      </p:sp>
      <p:sp>
        <p:nvSpPr>
          <p:cNvPr id="19470" name="Rectangle 29">
            <a:extLst>
              <a:ext uri="{FF2B5EF4-FFF2-40B4-BE49-F238E27FC236}">
                <a16:creationId xmlns:a16="http://schemas.microsoft.com/office/drawing/2014/main" id="{52F41365-4705-4000-811A-CC5DEBB8871A}"/>
              </a:ext>
            </a:extLst>
          </p:cNvPr>
          <p:cNvSpPr>
            <a:spLocks noChangeArrowheads="1"/>
          </p:cNvSpPr>
          <p:nvPr/>
        </p:nvSpPr>
        <p:spPr bwMode="auto">
          <a:xfrm>
            <a:off x="611188" y="5568950"/>
            <a:ext cx="40703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Rubik" panose="00000500000000000000" pitchFamily="2" charset="-79"/>
                <a:ea typeface="+mn-ea"/>
                <a:cs typeface="Rubik" panose="00000500000000000000" pitchFamily="2" charset="-79"/>
              </a:rPr>
              <a:t>www.summit-events.com</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Rubik" panose="00000500000000000000" pitchFamily="2" charset="-79"/>
                <a:ea typeface="+mn-ea"/>
                <a:cs typeface="Rubik" panose="00000500000000000000" pitchFamily="2" charset="-79"/>
              </a:rPr>
              <a:t>+44 (0)20 7828 2278</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Rubik" panose="00000500000000000000" pitchFamily="2" charset="-79"/>
                <a:ea typeface="+mn-ea"/>
                <a:cs typeface="Rubik" panose="00000500000000000000" pitchFamily="2" charset="-79"/>
              </a:rPr>
              <a:t>eventteam@summit-events.com</a:t>
            </a:r>
          </a:p>
          <a:p>
            <a:pPr marL="0" marR="0" lvl="0" indent="0" algn="l" defTabSz="914400" rtl="0" eaLnBrk="1" fontAlgn="base" latinLnBrk="0" hangingPunct="1">
              <a:lnSpc>
                <a:spcPct val="100000"/>
              </a:lnSpc>
              <a:spcBef>
                <a:spcPct val="0"/>
              </a:spcBef>
              <a:spcAft>
                <a:spcPts val="300"/>
              </a:spcAft>
              <a:buClrTx/>
              <a:buSzTx/>
              <a:buFontTx/>
              <a:buNone/>
              <a:tabLst/>
              <a:defRPr/>
            </a:pPr>
            <a:endParaRPr lang="en-US" altLang="en-US" sz="1400" dirty="0">
              <a:solidFill>
                <a:prstClr val="white"/>
              </a:solidFill>
              <a:latin typeface="Rubik" panose="00000500000000000000" pitchFamily="2" charset="-79"/>
              <a:cs typeface="Rubik" panose="00000500000000000000" pitchFamily="2" charset="-79"/>
            </a:endParaRP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Rubik" panose="00000500000000000000" pitchFamily="2" charset="-79"/>
                <a:ea typeface="+mn-ea"/>
                <a:cs typeface="Rubik" panose="00000500000000000000" pitchFamily="2" charset="-79"/>
              </a:rPr>
              <a:t>#PDSdubai20 @</a:t>
            </a:r>
            <a:r>
              <a:rPr kumimoji="0" lang="en-US" altLang="en-US" sz="1400" b="0" i="0" u="none" strike="noStrike" kern="1200" cap="none" spc="0" normalizeH="0" baseline="0" noProof="0" dirty="0" err="1">
                <a:ln>
                  <a:noFill/>
                </a:ln>
                <a:solidFill>
                  <a:prstClr val="white"/>
                </a:solidFill>
                <a:effectLst/>
                <a:uLnTx/>
                <a:uFillTx/>
                <a:latin typeface="Rubik" panose="00000500000000000000" pitchFamily="2" charset="-79"/>
                <a:ea typeface="+mn-ea"/>
                <a:cs typeface="Rubik" panose="00000500000000000000" pitchFamily="2" charset="-79"/>
              </a:rPr>
              <a:t>DubaiSummit</a:t>
            </a:r>
            <a:r>
              <a:rPr kumimoji="0" lang="en-US" altLang="en-US" sz="1400" b="0" i="0" u="none" strike="noStrike" kern="1200" cap="none" spc="0" normalizeH="0" baseline="0" noProof="0" dirty="0">
                <a:ln>
                  <a:noFill/>
                </a:ln>
                <a:solidFill>
                  <a:prstClr val="white"/>
                </a:solidFill>
                <a:effectLst/>
                <a:uLnTx/>
                <a:uFillTx/>
                <a:latin typeface="Rubik" panose="00000500000000000000" pitchFamily="2" charset="-79"/>
                <a:ea typeface="+mn-ea"/>
                <a:cs typeface="Rubik" panose="00000500000000000000" pitchFamily="2" charset="-79"/>
              </a:rPr>
              <a:t> @</a:t>
            </a:r>
            <a:r>
              <a:rPr kumimoji="0" lang="en-US" altLang="en-US" sz="1400" b="0" i="0" u="none" strike="noStrike" kern="1200" cap="none" spc="0" normalizeH="0" baseline="0" noProof="0" dirty="0" err="1">
                <a:ln>
                  <a:noFill/>
                </a:ln>
                <a:solidFill>
                  <a:prstClr val="white"/>
                </a:solidFill>
                <a:effectLst/>
                <a:uLnTx/>
                <a:uFillTx/>
                <a:latin typeface="Rubik" panose="00000500000000000000" pitchFamily="2" charset="-79"/>
                <a:ea typeface="+mn-ea"/>
                <a:cs typeface="Rubik" panose="00000500000000000000" pitchFamily="2" charset="-79"/>
              </a:rPr>
              <a:t>SummitEvents</a:t>
            </a:r>
            <a:endParaRPr kumimoji="0" lang="en-US" altLang="en-US" sz="1100" b="0" i="0" u="none" strike="noStrike" kern="1200" cap="none" spc="0" normalizeH="0" baseline="0" noProof="0" dirty="0">
              <a:ln>
                <a:noFill/>
              </a:ln>
              <a:solidFill>
                <a:prstClr val="white"/>
              </a:solidFill>
              <a:effectLst/>
              <a:uLnTx/>
              <a:uFillTx/>
              <a:latin typeface="Rubik" panose="00000500000000000000" pitchFamily="2" charset="-79"/>
              <a:ea typeface="+mn-ea"/>
              <a:cs typeface="Rubik" panose="00000500000000000000" pitchFamily="2" charset="-79"/>
            </a:endParaRPr>
          </a:p>
        </p:txBody>
      </p:sp>
      <p:sp>
        <p:nvSpPr>
          <p:cNvPr id="19471" name="TextBox 30">
            <a:extLst>
              <a:ext uri="{FF2B5EF4-FFF2-40B4-BE49-F238E27FC236}">
                <a16:creationId xmlns:a16="http://schemas.microsoft.com/office/drawing/2014/main" id="{B21D99C2-C0A3-446C-AB4F-5014D47EC51B}"/>
              </a:ext>
            </a:extLst>
          </p:cNvPr>
          <p:cNvSpPr txBox="1">
            <a:spLocks noChangeArrowheads="1"/>
          </p:cNvSpPr>
          <p:nvPr/>
        </p:nvSpPr>
        <p:spPr bwMode="auto">
          <a:xfrm>
            <a:off x="611188" y="5096122"/>
            <a:ext cx="552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Rubik" panose="00000500000000000000" pitchFamily="2" charset="-79"/>
                <a:ea typeface="+mn-ea"/>
                <a:cs typeface="Rubik" panose="00000500000000000000" pitchFamily="2" charset="-79"/>
              </a:rPr>
              <a:t>Get involved</a:t>
            </a:r>
          </a:p>
        </p:txBody>
      </p:sp>
      <p:pic>
        <p:nvPicPr>
          <p:cNvPr id="19472" name="Picture 1">
            <a:extLst>
              <a:ext uri="{FF2B5EF4-FFF2-40B4-BE49-F238E27FC236}">
                <a16:creationId xmlns:a16="http://schemas.microsoft.com/office/drawing/2014/main" id="{9FAAABA7-6E54-44E2-A897-2507129708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0450" y="5545138"/>
            <a:ext cx="18843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CD05D7C-E2A0-4166-BA73-C124811F253A}"/>
              </a:ext>
            </a:extLst>
          </p:cNvPr>
          <p:cNvSpPr/>
          <p:nvPr/>
        </p:nvSpPr>
        <p:spPr>
          <a:xfrm>
            <a:off x="0" y="-2381"/>
            <a:ext cx="9906000" cy="147637"/>
          </a:xfrm>
          <a:prstGeom prst="rect">
            <a:avLst/>
          </a:prstGeom>
          <a:solidFill>
            <a:srgbClr val="1E1242"/>
          </a:solidFill>
          <a:ln>
            <a:solidFill>
              <a:srgbClr val="1E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2">
            <a:extLst>
              <a:ext uri="{FF2B5EF4-FFF2-40B4-BE49-F238E27FC236}">
                <a16:creationId xmlns:a16="http://schemas.microsoft.com/office/drawing/2014/main" id="{C2B8A3E5-4B75-4646-A2E4-CCDD917463BD}"/>
              </a:ext>
            </a:extLst>
          </p:cNvPr>
          <p:cNvPicPr>
            <a:picLocks noChangeAspect="1"/>
          </p:cNvPicPr>
          <p:nvPr/>
        </p:nvPicPr>
        <p:blipFill>
          <a:blip r:embed="rId3">
            <a:extLst>
              <a:ext uri="{28A0092B-C50C-407E-A947-70E740481C1C}">
                <a14:useLocalDpi xmlns:a14="http://schemas.microsoft.com/office/drawing/2010/main" val="0"/>
              </a:ext>
            </a:extLst>
          </a:blip>
          <a:srcRect l="3555" r="3555"/>
          <a:stretch>
            <a:fillRect/>
          </a:stretch>
        </p:blipFill>
        <p:spPr bwMode="auto">
          <a:xfrm>
            <a:off x="-5880" y="-133350"/>
            <a:ext cx="990600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4">
            <a:extLst>
              <a:ext uri="{FF2B5EF4-FFF2-40B4-BE49-F238E27FC236}">
                <a16:creationId xmlns:a16="http://schemas.microsoft.com/office/drawing/2014/main" id="{FB0FCD85-9B41-412D-862F-462E5E8F2338}"/>
              </a:ext>
            </a:extLst>
          </p:cNvPr>
          <p:cNvSpPr>
            <a:spLocks noChangeArrowheads="1"/>
          </p:cNvSpPr>
          <p:nvPr/>
        </p:nvSpPr>
        <p:spPr bwMode="auto">
          <a:xfrm>
            <a:off x="4595813" y="1928813"/>
            <a:ext cx="4500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b="1"/>
              <a:t> </a:t>
            </a:r>
            <a:endParaRPr lang="en-US" altLang="en-US" sz="1400"/>
          </a:p>
        </p:txBody>
      </p:sp>
      <p:sp>
        <p:nvSpPr>
          <p:cNvPr id="6148" name="TextBox 7">
            <a:extLst>
              <a:ext uri="{FF2B5EF4-FFF2-40B4-BE49-F238E27FC236}">
                <a16:creationId xmlns:a16="http://schemas.microsoft.com/office/drawing/2014/main" id="{80588BF7-0113-4989-A415-76880CACC96E}"/>
              </a:ext>
            </a:extLst>
          </p:cNvPr>
          <p:cNvSpPr txBox="1">
            <a:spLocks noChangeArrowheads="1"/>
          </p:cNvSpPr>
          <p:nvPr/>
        </p:nvSpPr>
        <p:spPr bwMode="auto">
          <a:xfrm>
            <a:off x="273050" y="4065588"/>
            <a:ext cx="5519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1E1242"/>
                </a:solidFill>
              </a:rPr>
              <a:t>About the Summit</a:t>
            </a:r>
          </a:p>
        </p:txBody>
      </p:sp>
      <p:sp>
        <p:nvSpPr>
          <p:cNvPr id="10" name="TextBox 9">
            <a:extLst>
              <a:ext uri="{FF2B5EF4-FFF2-40B4-BE49-F238E27FC236}">
                <a16:creationId xmlns:a16="http://schemas.microsoft.com/office/drawing/2014/main" id="{181171D4-5D84-4309-B71C-C65F03E5CE94}"/>
              </a:ext>
            </a:extLst>
          </p:cNvPr>
          <p:cNvSpPr txBox="1"/>
          <p:nvPr/>
        </p:nvSpPr>
        <p:spPr>
          <a:xfrm>
            <a:off x="5358712" y="3978245"/>
            <a:ext cx="3743325" cy="2862322"/>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b="1" dirty="0">
                <a:solidFill>
                  <a:srgbClr val="1E1242"/>
                </a:solidFill>
                <a:latin typeface="Rubik" panose="00000500000000000000" pitchFamily="2" charset="-79"/>
                <a:cs typeface="Rubik" panose="00000500000000000000" pitchFamily="2" charset="-79"/>
              </a:rPr>
              <a:t>How will you benefit?</a:t>
            </a:r>
            <a:br>
              <a:rPr lang="en-GB" altLang="en-US" sz="1200" dirty="0">
                <a:latin typeface="Rubik" panose="00000500000000000000" pitchFamily="2" charset="-79"/>
                <a:ea typeface="DIN-Regular"/>
                <a:cs typeface="Rubik" panose="00000500000000000000" pitchFamily="2" charset="-79"/>
              </a:rPr>
            </a:br>
            <a:r>
              <a:rPr lang="en-GB" altLang="en-US" sz="1200" dirty="0">
                <a:latin typeface="Rubik" panose="00000500000000000000" pitchFamily="2" charset="-79"/>
                <a:cs typeface="Rubik" panose="00000500000000000000" pitchFamily="2" charset="-79"/>
              </a:rPr>
              <a:t>- network and share best practice with peers </a:t>
            </a:r>
          </a:p>
          <a:p>
            <a:pPr eaLnBrk="1" hangingPunct="1"/>
            <a:r>
              <a:rPr lang="en-GB" altLang="en-US" sz="1200" dirty="0">
                <a:latin typeface="Rubik" panose="00000500000000000000" pitchFamily="2" charset="-79"/>
                <a:cs typeface="Rubik" panose="00000500000000000000" pitchFamily="2" charset="-79"/>
              </a:rPr>
              <a:t>- business ‘speed dates’ with top solution providers</a:t>
            </a:r>
            <a:br>
              <a:rPr lang="en-GB" altLang="en-US" sz="1200" dirty="0">
                <a:latin typeface="Rubik" panose="00000500000000000000" pitchFamily="2" charset="-79"/>
                <a:cs typeface="Rubik" panose="00000500000000000000" pitchFamily="2" charset="-79"/>
              </a:rPr>
            </a:br>
            <a:r>
              <a:rPr lang="en-GB" altLang="en-US" sz="1200" dirty="0">
                <a:latin typeface="Rubik" panose="00000500000000000000" pitchFamily="2" charset="-79"/>
                <a:cs typeface="Rubik" panose="00000500000000000000" pitchFamily="2" charset="-79"/>
              </a:rPr>
              <a:t>- hear from leading speakers on hot HR topics</a:t>
            </a:r>
            <a:br>
              <a:rPr lang="en-GB" altLang="en-US" sz="1200" dirty="0">
                <a:latin typeface="Rubik" panose="00000500000000000000" pitchFamily="2" charset="-79"/>
                <a:cs typeface="Rubik" panose="00000500000000000000" pitchFamily="2" charset="-79"/>
              </a:rPr>
            </a:br>
            <a:r>
              <a:rPr lang="en-GB" altLang="en-US" sz="1200" dirty="0">
                <a:latin typeface="Rubik" panose="00000500000000000000" pitchFamily="2" charset="-79"/>
                <a:cs typeface="Rubik" panose="00000500000000000000" pitchFamily="2" charset="-79"/>
              </a:rPr>
              <a:t>- take part</a:t>
            </a:r>
            <a:r>
              <a:rPr lang="en-GB" altLang="en-US" sz="1200" dirty="0">
                <a:solidFill>
                  <a:srgbClr val="595959"/>
                </a:solidFill>
                <a:latin typeface="Rubik" panose="00000500000000000000" pitchFamily="2" charset="-79"/>
                <a:cs typeface="Rubik" panose="00000500000000000000" pitchFamily="2" charset="-79"/>
              </a:rPr>
              <a:t> in </a:t>
            </a:r>
            <a:r>
              <a:rPr lang="en-GB" altLang="en-US" sz="1200" dirty="0">
                <a:latin typeface="Rubik" panose="00000500000000000000" pitchFamily="2" charset="-79"/>
                <a:cs typeface="Rubik" panose="00000500000000000000" pitchFamily="2" charset="-79"/>
              </a:rPr>
              <a:t>strategy sessions and round table discussions</a:t>
            </a:r>
          </a:p>
          <a:p>
            <a:pPr eaLnBrk="1" hangingPunct="1"/>
            <a:r>
              <a:rPr lang="en-GB" altLang="en-US" sz="1200" dirty="0">
                <a:latin typeface="Rubik" panose="00000500000000000000" pitchFamily="2" charset="-79"/>
                <a:cs typeface="Rubik" panose="00000500000000000000" pitchFamily="2" charset="-79"/>
              </a:rPr>
              <a:t>- informal networking opportunities during coffee breaks, lunches and the evening cocktail reception</a:t>
            </a:r>
            <a:br>
              <a:rPr lang="en-GB" altLang="en-US" sz="1200" dirty="0">
                <a:latin typeface="Rubik" panose="00000500000000000000" pitchFamily="2" charset="-79"/>
                <a:cs typeface="Rubik" panose="00000500000000000000" pitchFamily="2" charset="-79"/>
              </a:rPr>
            </a:br>
            <a:br>
              <a:rPr lang="en-GB" altLang="en-US" sz="1200" dirty="0">
                <a:latin typeface="Rubik" panose="00000500000000000000" pitchFamily="2" charset="-79"/>
                <a:cs typeface="Rubik" panose="00000500000000000000" pitchFamily="2" charset="-79"/>
              </a:rPr>
            </a:br>
            <a:r>
              <a:rPr lang="en-GB" altLang="en-US" sz="1200" dirty="0">
                <a:latin typeface="Rubik" panose="00000500000000000000" pitchFamily="2" charset="-79"/>
                <a:cs typeface="Rubik" panose="00000500000000000000" pitchFamily="2" charset="-79"/>
              </a:rPr>
              <a:t>The Summit is designed to be a relaxed and time effective way to discover what’s new in the market place and source partners for upcoming projects.</a:t>
            </a:r>
          </a:p>
        </p:txBody>
      </p:sp>
      <p:sp>
        <p:nvSpPr>
          <p:cNvPr id="6150" name="TextBox 10">
            <a:extLst>
              <a:ext uri="{FF2B5EF4-FFF2-40B4-BE49-F238E27FC236}">
                <a16:creationId xmlns:a16="http://schemas.microsoft.com/office/drawing/2014/main" id="{40AFC987-23AE-44E1-9DE9-DA08E25BDAAD}"/>
              </a:ext>
            </a:extLst>
          </p:cNvPr>
          <p:cNvSpPr txBox="1">
            <a:spLocks noChangeArrowheads="1"/>
          </p:cNvSpPr>
          <p:nvPr/>
        </p:nvSpPr>
        <p:spPr bwMode="auto">
          <a:xfrm>
            <a:off x="273050" y="4532313"/>
            <a:ext cx="4679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latin typeface="Rubik" panose="00000500000000000000" pitchFamily="2" charset="-79"/>
                <a:cs typeface="Rubik" panose="00000500000000000000" pitchFamily="2" charset="-79"/>
              </a:rPr>
              <a:t>Our London based company, Summit Events, has been running high quality HR b2b networking events for the UK/European market for over 25 years. We brought the same successful formula to Dubai in February 2019.</a:t>
            </a:r>
          </a:p>
          <a:p>
            <a:pPr eaLnBrk="1" hangingPunct="1"/>
            <a:endParaRPr lang="en-GB" altLang="en-US" sz="1200" dirty="0">
              <a:latin typeface="Rubik" panose="00000500000000000000" pitchFamily="2" charset="-79"/>
              <a:cs typeface="Rubik" panose="00000500000000000000" pitchFamily="2" charset="-79"/>
            </a:endParaRPr>
          </a:p>
          <a:p>
            <a:pPr eaLnBrk="1" hangingPunct="1"/>
            <a:r>
              <a:rPr lang="en-GB" altLang="en-US" sz="1200" dirty="0">
                <a:latin typeface="Rubik" panose="00000500000000000000" pitchFamily="2" charset="-79"/>
                <a:cs typeface="Rubik" panose="00000500000000000000" pitchFamily="2" charset="-79"/>
              </a:rPr>
              <a:t>The Summit is an exclusive ‘invitation only’ event reserved for senior HR decision makers and budget holders looking to discover the latest people development solutions and network with likeminded peers.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 table&#10;&#10;Description automatically generated">
            <a:extLst>
              <a:ext uri="{FF2B5EF4-FFF2-40B4-BE49-F238E27FC236}">
                <a16:creationId xmlns:a16="http://schemas.microsoft.com/office/drawing/2014/main" id="{E350487B-9D21-4518-80CA-8C0ED813D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458" y="4494377"/>
            <a:ext cx="1220973" cy="68216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5ED74870-35CD-4FAF-8570-35F1F5332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418" y="3789996"/>
            <a:ext cx="1218832" cy="1218832"/>
          </a:xfrm>
          <a:prstGeom prst="rect">
            <a:avLst/>
          </a:prstGeom>
        </p:spPr>
      </p:pic>
      <p:pic>
        <p:nvPicPr>
          <p:cNvPr id="44" name="Picture 3">
            <a:extLst>
              <a:ext uri="{FF2B5EF4-FFF2-40B4-BE49-F238E27FC236}">
                <a16:creationId xmlns:a16="http://schemas.microsoft.com/office/drawing/2014/main" id="{32816E6D-2CFE-405E-BE64-BABD927D95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521" y="3730054"/>
            <a:ext cx="1347464" cy="76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255C0C2A-5287-41ED-9BD6-5F0904E2E12F}"/>
              </a:ext>
            </a:extLst>
          </p:cNvPr>
          <p:cNvSpPr txBox="1"/>
          <p:nvPr/>
        </p:nvSpPr>
        <p:spPr>
          <a:xfrm>
            <a:off x="519113" y="857250"/>
            <a:ext cx="8920162" cy="2540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8194" name="AutoShape 10" descr="Image result for the gap partnership">
            <a:extLst>
              <a:ext uri="{FF2B5EF4-FFF2-40B4-BE49-F238E27FC236}">
                <a16:creationId xmlns:a16="http://schemas.microsoft.com/office/drawing/2014/main" id="{9D2DD378-CF40-4869-9E70-66340A0AF0C8}"/>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95" name="AutoShape 8" descr="Image result for innovation central logo">
            <a:extLst>
              <a:ext uri="{FF2B5EF4-FFF2-40B4-BE49-F238E27FC236}">
                <a16:creationId xmlns:a16="http://schemas.microsoft.com/office/drawing/2014/main" id="{F42380C3-6C13-4155-8561-D5F9FD7B5C24}"/>
              </a:ext>
            </a:extLst>
          </p:cNvPr>
          <p:cNvSpPr>
            <a:spLocks noChangeAspect="1" noChangeArrowheads="1"/>
          </p:cNvSpPr>
          <p:nvPr/>
        </p:nvSpPr>
        <p:spPr bwMode="auto">
          <a:xfrm>
            <a:off x="688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96" name="AutoShape 10" descr="Image result for innovation central logo">
            <a:extLst>
              <a:ext uri="{FF2B5EF4-FFF2-40B4-BE49-F238E27FC236}">
                <a16:creationId xmlns:a16="http://schemas.microsoft.com/office/drawing/2014/main" id="{4F93CB87-EE9C-4183-ABBC-150AC7C48BC2}"/>
              </a:ext>
            </a:extLst>
          </p:cNvPr>
          <p:cNvSpPr>
            <a:spLocks noChangeAspect="1" noChangeArrowheads="1"/>
          </p:cNvSpPr>
          <p:nvPr/>
        </p:nvSpPr>
        <p:spPr bwMode="auto">
          <a:xfrm>
            <a:off x="841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97" name="AutoShape 12" descr="Image result for innovation central logo">
            <a:extLst>
              <a:ext uri="{FF2B5EF4-FFF2-40B4-BE49-F238E27FC236}">
                <a16:creationId xmlns:a16="http://schemas.microsoft.com/office/drawing/2014/main" id="{E283B3FE-9B0D-4F62-9B30-609BA3D431A0}"/>
              </a:ext>
            </a:extLst>
          </p:cNvPr>
          <p:cNvSpPr>
            <a:spLocks noChangeAspect="1" noChangeArrowheads="1"/>
          </p:cNvSpPr>
          <p:nvPr/>
        </p:nvSpPr>
        <p:spPr bwMode="auto">
          <a:xfrm>
            <a:off x="993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98" name="AutoShape 14" descr="Image result for innovation central logo">
            <a:extLst>
              <a:ext uri="{FF2B5EF4-FFF2-40B4-BE49-F238E27FC236}">
                <a16:creationId xmlns:a16="http://schemas.microsoft.com/office/drawing/2014/main" id="{D695CAC5-8682-4A7C-815F-2815A8EC9EC6}"/>
              </a:ext>
            </a:extLst>
          </p:cNvPr>
          <p:cNvSpPr>
            <a:spLocks noChangeAspect="1" noChangeArrowheads="1"/>
          </p:cNvSpPr>
          <p:nvPr/>
        </p:nvSpPr>
        <p:spPr bwMode="auto">
          <a:xfrm>
            <a:off x="1146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13" name="Rectangle 29">
            <a:extLst>
              <a:ext uri="{FF2B5EF4-FFF2-40B4-BE49-F238E27FC236}">
                <a16:creationId xmlns:a16="http://schemas.microsoft.com/office/drawing/2014/main" id="{F45C949C-0187-48C2-8305-9B099D6204F0}"/>
              </a:ext>
            </a:extLst>
          </p:cNvPr>
          <p:cNvSpPr>
            <a:spLocks noChangeArrowheads="1"/>
          </p:cNvSpPr>
          <p:nvPr/>
        </p:nvSpPr>
        <p:spPr bwMode="auto">
          <a:xfrm>
            <a:off x="5189722" y="761387"/>
            <a:ext cx="4068762"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4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Sponsors</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25 HR solution providers including; top business schools, innovators in leadership and talent management, employee engagement &amp; retention specialists and HR systems &amp; technology specialists.</a:t>
            </a:r>
            <a:endParaRPr kumimoji="0" lang="en-US" altLang="en-US" sz="1200" b="0" i="0" u="none" strike="noStrike" kern="1200" cap="none" spc="0" normalizeH="0" baseline="0" noProof="0" dirty="0">
              <a:ln>
                <a:noFill/>
              </a:ln>
              <a:solidFill>
                <a:srgbClr val="1F325C"/>
              </a:solidFill>
              <a:effectLst/>
              <a:uLnTx/>
              <a:uFillTx/>
              <a:latin typeface="Rubik" panose="00000500000000000000" pitchFamily="2" charset="-79"/>
              <a:ea typeface="+mn-ea"/>
              <a:cs typeface="Rubik" panose="00000500000000000000" pitchFamily="2" charset="-79"/>
            </a:endParaRPr>
          </a:p>
        </p:txBody>
      </p:sp>
      <p:sp>
        <p:nvSpPr>
          <p:cNvPr id="25" name="Rectangle 24">
            <a:extLst>
              <a:ext uri="{FF2B5EF4-FFF2-40B4-BE49-F238E27FC236}">
                <a16:creationId xmlns:a16="http://schemas.microsoft.com/office/drawing/2014/main" id="{E6F762B9-5E56-4689-822A-1E3E298E37FB}"/>
              </a:ext>
            </a:extLst>
          </p:cNvPr>
          <p:cNvSpPr/>
          <p:nvPr/>
        </p:nvSpPr>
        <p:spPr>
          <a:xfrm>
            <a:off x="531729" y="763405"/>
            <a:ext cx="4070350" cy="1569660"/>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4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HR buyers</a:t>
            </a:r>
          </a:p>
          <a:p>
            <a:pPr marL="0" marR="0" lvl="0" indent="0" algn="l" defTabSz="914400" rtl="0" eaLnBrk="1" fontAlgn="base" latinLnBrk="0" hangingPunct="1">
              <a:lnSpc>
                <a:spcPct val="100000"/>
              </a:lnSpc>
              <a:spcBef>
                <a:spcPct val="0"/>
              </a:spcBef>
              <a:spcAft>
                <a:spcPts val="300"/>
              </a:spcAft>
              <a:buClrTx/>
              <a:buSzTx/>
              <a:buFontTx/>
              <a:buNone/>
              <a:tabLst/>
              <a:defRPr/>
            </a:pPr>
            <a:r>
              <a:rPr lang="en-GB" altLang="en-US" sz="1200" dirty="0">
                <a:solidFill>
                  <a:prstClr val="black"/>
                </a:solidFill>
                <a:latin typeface="Rubik" panose="00000500000000000000" pitchFamily="2" charset="-79"/>
                <a:cs typeface="Rubik" panose="00000500000000000000" pitchFamily="2" charset="-79"/>
              </a:rPr>
              <a:t>6</a:t>
            </a:r>
            <a:r>
              <a:rPr kumimoji="0" lang="en-GB" altLang="en-US" sz="1200" b="0" i="0" u="none" strike="noStrike" kern="1200" cap="none" spc="0" normalizeH="0" baseline="0" noProof="0">
                <a:ln>
                  <a:noFill/>
                </a:ln>
                <a:solidFill>
                  <a:prstClr val="black"/>
                </a:solidFill>
                <a:effectLst/>
                <a:uLnTx/>
                <a:uFillTx/>
                <a:latin typeface="Rubik" panose="00000500000000000000" pitchFamily="2" charset="-79"/>
                <a:ea typeface="+mn-ea"/>
                <a:cs typeface="Rubik" panose="00000500000000000000" pitchFamily="2" charset="-79"/>
              </a:rPr>
              <a:t>0 </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senior HR professionals representing top corporations from the Middle East and Africa.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Job titles will include:</a:t>
            </a:r>
          </a:p>
          <a:p>
            <a:pPr marL="0" marR="0" lvl="0" indent="0" algn="l" defTabSz="914400" rtl="0" eaLnBrk="1" fontAlgn="base" latinLnBrk="0" hangingPunct="1">
              <a:lnSpc>
                <a:spcPct val="100000"/>
              </a:lnSpc>
              <a:spcBef>
                <a:spcPct val="0"/>
              </a:spcBef>
              <a:spcAft>
                <a:spcPts val="300"/>
              </a:spcAft>
              <a:buClrTx/>
              <a:buSzTx/>
              <a:buFontTx/>
              <a:buNone/>
              <a:tabLst/>
              <a:defRPr/>
            </a:pPr>
            <a:b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8D34DB9D-DB40-4DB3-BE66-560D69012910}"/>
              </a:ext>
            </a:extLst>
          </p:cNvPr>
          <p:cNvSpPr txBox="1">
            <a:spLocks noChangeArrowheads="1"/>
          </p:cNvSpPr>
          <p:nvPr/>
        </p:nvSpPr>
        <p:spPr bwMode="auto">
          <a:xfrm>
            <a:off x="334268" y="270847"/>
            <a:ext cx="552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Audience</a:t>
            </a:r>
          </a:p>
        </p:txBody>
      </p:sp>
      <p:sp>
        <p:nvSpPr>
          <p:cNvPr id="27" name="TextBox 26">
            <a:extLst>
              <a:ext uri="{FF2B5EF4-FFF2-40B4-BE49-F238E27FC236}">
                <a16:creationId xmlns:a16="http://schemas.microsoft.com/office/drawing/2014/main" id="{CBDF4807-618B-4976-A677-AE7F04E9A943}"/>
              </a:ext>
            </a:extLst>
          </p:cNvPr>
          <p:cNvSpPr txBox="1"/>
          <p:nvPr/>
        </p:nvSpPr>
        <p:spPr>
          <a:xfrm>
            <a:off x="536221" y="1413761"/>
            <a:ext cx="4032448" cy="110799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Head of/Director of HR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Head of/Director of Talent, Learning &amp; Development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Head of/Director of Organisational Development</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Picture 33">
            <a:extLst>
              <a:ext uri="{FF2B5EF4-FFF2-40B4-BE49-F238E27FC236}">
                <a16:creationId xmlns:a16="http://schemas.microsoft.com/office/drawing/2014/main" id="{8EC7A07B-C390-4C9B-BEE7-AC621CEDF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395" y="2694913"/>
            <a:ext cx="848299" cy="104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27">
            <a:extLst>
              <a:ext uri="{FF2B5EF4-FFF2-40B4-BE49-F238E27FC236}">
                <a16:creationId xmlns:a16="http://schemas.microsoft.com/office/drawing/2014/main" id="{D3C34E8E-AE79-4F17-879B-73C22637D186}"/>
              </a:ext>
            </a:extLst>
          </p:cNvPr>
          <p:cNvSpPr>
            <a:spLocks noChangeArrowheads="1"/>
          </p:cNvSpPr>
          <p:nvPr/>
        </p:nvSpPr>
        <p:spPr bwMode="auto">
          <a:xfrm>
            <a:off x="3678794" y="2181712"/>
            <a:ext cx="1846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en-US" sz="14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2020 headline sponsors</a:t>
            </a:r>
            <a:r>
              <a:rPr kumimoji="0" lang="en-US"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a:t>
            </a:r>
          </a:p>
        </p:txBody>
      </p:sp>
      <p:cxnSp>
        <p:nvCxnSpPr>
          <p:cNvPr id="46" name="Straight Connector 45">
            <a:extLst>
              <a:ext uri="{FF2B5EF4-FFF2-40B4-BE49-F238E27FC236}">
                <a16:creationId xmlns:a16="http://schemas.microsoft.com/office/drawing/2014/main" id="{F0E71448-6C71-4ECA-A817-FCE57E1B7DB8}"/>
              </a:ext>
            </a:extLst>
          </p:cNvPr>
          <p:cNvCxnSpPr>
            <a:cxnSpLocks/>
          </p:cNvCxnSpPr>
          <p:nvPr/>
        </p:nvCxnSpPr>
        <p:spPr>
          <a:xfrm>
            <a:off x="663759" y="2204864"/>
            <a:ext cx="85121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7" name="Picture 46" descr="A close up of a sign&#10;&#10;Description generated with very high confidence">
            <a:extLst>
              <a:ext uri="{FF2B5EF4-FFF2-40B4-BE49-F238E27FC236}">
                <a16:creationId xmlns:a16="http://schemas.microsoft.com/office/drawing/2014/main" id="{C5B064E1-7332-4C93-82CC-DB3F66D771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0783" y="2848081"/>
            <a:ext cx="1181791" cy="757507"/>
          </a:xfrm>
          <a:prstGeom prst="rect">
            <a:avLst/>
          </a:prstGeom>
        </p:spPr>
      </p:pic>
      <p:pic>
        <p:nvPicPr>
          <p:cNvPr id="62" name="Picture 61">
            <a:extLst>
              <a:ext uri="{FF2B5EF4-FFF2-40B4-BE49-F238E27FC236}">
                <a16:creationId xmlns:a16="http://schemas.microsoft.com/office/drawing/2014/main" id="{1EBCECE3-6C52-4A31-9921-67501588A8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4186" y="5037936"/>
            <a:ext cx="1053897" cy="603248"/>
          </a:xfrm>
          <a:prstGeom prst="rect">
            <a:avLst/>
          </a:prstGeom>
        </p:spPr>
      </p:pic>
      <p:pic>
        <p:nvPicPr>
          <p:cNvPr id="63" name="Picture 4">
            <a:extLst>
              <a:ext uri="{FF2B5EF4-FFF2-40B4-BE49-F238E27FC236}">
                <a16:creationId xmlns:a16="http://schemas.microsoft.com/office/drawing/2014/main" id="{7B4BB8B9-8852-4B71-8052-2F236B3F2F8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69593" y="2827745"/>
            <a:ext cx="1458491" cy="72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descr="A close up of a sign&#10;&#10;Description generated with very high confidence">
            <a:extLst>
              <a:ext uri="{FF2B5EF4-FFF2-40B4-BE49-F238E27FC236}">
                <a16:creationId xmlns:a16="http://schemas.microsoft.com/office/drawing/2014/main" id="{B75288AD-7666-4CFA-9156-A6E29021AC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4833" y="6000750"/>
            <a:ext cx="931721" cy="730762"/>
          </a:xfrm>
          <a:prstGeom prst="rect">
            <a:avLst/>
          </a:prstGeom>
        </p:spPr>
      </p:pic>
      <p:pic>
        <p:nvPicPr>
          <p:cNvPr id="65" name="Picture 64">
            <a:extLst>
              <a:ext uri="{FF2B5EF4-FFF2-40B4-BE49-F238E27FC236}">
                <a16:creationId xmlns:a16="http://schemas.microsoft.com/office/drawing/2014/main" id="{17B788A1-5CD9-4847-814B-D3C2CA3E6B4D}"/>
              </a:ext>
            </a:extLst>
          </p:cNvPr>
          <p:cNvPicPr>
            <a:picLocks noChangeAspect="1"/>
          </p:cNvPicPr>
          <p:nvPr/>
        </p:nvPicPr>
        <p:blipFill>
          <a:blip r:embed="rId11"/>
          <a:stretch>
            <a:fillRect/>
          </a:stretch>
        </p:blipFill>
        <p:spPr>
          <a:xfrm>
            <a:off x="1916764" y="5037936"/>
            <a:ext cx="1343390" cy="475354"/>
          </a:xfrm>
          <a:prstGeom prst="rect">
            <a:avLst/>
          </a:prstGeom>
        </p:spPr>
      </p:pic>
      <p:sp>
        <p:nvSpPr>
          <p:cNvPr id="66" name="Rectangle 27">
            <a:extLst>
              <a:ext uri="{FF2B5EF4-FFF2-40B4-BE49-F238E27FC236}">
                <a16:creationId xmlns:a16="http://schemas.microsoft.com/office/drawing/2014/main" id="{89DA6783-F003-4DC5-A104-D9BBB7FF8580}"/>
              </a:ext>
            </a:extLst>
          </p:cNvPr>
          <p:cNvSpPr>
            <a:spLocks noChangeArrowheads="1"/>
          </p:cNvSpPr>
          <p:nvPr/>
        </p:nvSpPr>
        <p:spPr bwMode="auto">
          <a:xfrm>
            <a:off x="3759703" y="3653218"/>
            <a:ext cx="18989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en-US" sz="14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Key clients</a:t>
            </a:r>
            <a:r>
              <a:rPr kumimoji="0" lang="en-US"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a:t>
            </a:r>
          </a:p>
        </p:txBody>
      </p:sp>
      <p:pic>
        <p:nvPicPr>
          <p:cNvPr id="69" name="Picture 68">
            <a:extLst>
              <a:ext uri="{FF2B5EF4-FFF2-40B4-BE49-F238E27FC236}">
                <a16:creationId xmlns:a16="http://schemas.microsoft.com/office/drawing/2014/main" id="{D8A925B0-E231-4422-8E86-50F220A35C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675" y="4823005"/>
            <a:ext cx="1127223" cy="1096994"/>
          </a:xfrm>
          <a:prstGeom prst="rect">
            <a:avLst/>
          </a:prstGeom>
        </p:spPr>
      </p:pic>
      <p:pic>
        <p:nvPicPr>
          <p:cNvPr id="71" name="Picture 70">
            <a:extLst>
              <a:ext uri="{FF2B5EF4-FFF2-40B4-BE49-F238E27FC236}">
                <a16:creationId xmlns:a16="http://schemas.microsoft.com/office/drawing/2014/main" id="{C070B9FA-17CD-4A93-B4D6-1ECCD9D50D79}"/>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24002" b="28240"/>
          <a:stretch/>
        </p:blipFill>
        <p:spPr>
          <a:xfrm>
            <a:off x="4602079" y="4120651"/>
            <a:ext cx="1428374" cy="682163"/>
          </a:xfrm>
          <a:prstGeom prst="rect">
            <a:avLst/>
          </a:prstGeom>
        </p:spPr>
      </p:pic>
      <p:pic>
        <p:nvPicPr>
          <p:cNvPr id="76" name="Picture 75">
            <a:extLst>
              <a:ext uri="{FF2B5EF4-FFF2-40B4-BE49-F238E27FC236}">
                <a16:creationId xmlns:a16="http://schemas.microsoft.com/office/drawing/2014/main" id="{4D07F4AF-30FA-40DC-BE81-5D6B7F4CC5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67883" y="2745170"/>
            <a:ext cx="960126" cy="963327"/>
          </a:xfrm>
          <a:prstGeom prst="rect">
            <a:avLst/>
          </a:prstGeom>
        </p:spPr>
      </p:pic>
      <p:pic>
        <p:nvPicPr>
          <p:cNvPr id="77" name="Picture 76" descr="A close up of a logo&#10;&#10;Description automatically generated">
            <a:extLst>
              <a:ext uri="{FF2B5EF4-FFF2-40B4-BE49-F238E27FC236}">
                <a16:creationId xmlns:a16="http://schemas.microsoft.com/office/drawing/2014/main" id="{E23EC8E4-D811-47EE-9A4F-C989C6FFCF1F}"/>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3270" y="4795256"/>
            <a:ext cx="1923339" cy="769336"/>
          </a:xfrm>
          <a:prstGeom prst="rect">
            <a:avLst/>
          </a:prstGeom>
        </p:spPr>
      </p:pic>
      <p:pic>
        <p:nvPicPr>
          <p:cNvPr id="79" name="Picture 78">
            <a:extLst>
              <a:ext uri="{FF2B5EF4-FFF2-40B4-BE49-F238E27FC236}">
                <a16:creationId xmlns:a16="http://schemas.microsoft.com/office/drawing/2014/main" id="{7F77D9F1-43A7-43EF-B087-38809468086F}"/>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3571" y="5350916"/>
            <a:ext cx="1517896" cy="1517896"/>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3D1A0020-E6C7-4B89-9382-43CFF245C02E}"/>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7912" y="3812956"/>
            <a:ext cx="1148138" cy="114813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B02AA702-41AA-4164-B3C0-1AD68B3083F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451" y="5962914"/>
            <a:ext cx="1667507" cy="68784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9A257B42-A609-43D4-A92E-0758A65DE88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65449" y="6065330"/>
            <a:ext cx="1590415" cy="46694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EDCC0BC-B236-43DA-9D90-3B45AF8E947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28083" y="4134504"/>
            <a:ext cx="1529434" cy="804186"/>
          </a:xfrm>
          <a:prstGeom prst="rect">
            <a:avLst/>
          </a:prstGeom>
        </p:spPr>
      </p:pic>
    </p:spTree>
    <p:extLst>
      <p:ext uri="{BB962C8B-B14F-4D97-AF65-F5344CB8AC3E}">
        <p14:creationId xmlns:p14="http://schemas.microsoft.com/office/powerpoint/2010/main" val="2090407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1242"/>
        </a:solidFill>
        <a:effectLst/>
      </p:bgPr>
    </p:bg>
    <p:spTree>
      <p:nvGrpSpPr>
        <p:cNvPr id="1" name=""/>
        <p:cNvGrpSpPr/>
        <p:nvPr/>
      </p:nvGrpSpPr>
      <p:grpSpPr>
        <a:xfrm>
          <a:off x="0" y="0"/>
          <a:ext cx="0" cy="0"/>
          <a:chOff x="0" y="0"/>
          <a:chExt cx="0" cy="0"/>
        </a:xfrm>
      </p:grpSpPr>
      <p:sp>
        <p:nvSpPr>
          <p:cNvPr id="9218" name="TextBox 10">
            <a:extLst>
              <a:ext uri="{FF2B5EF4-FFF2-40B4-BE49-F238E27FC236}">
                <a16:creationId xmlns:a16="http://schemas.microsoft.com/office/drawing/2014/main" id="{83B55B54-C5D6-483C-B3CA-FFEFB68CBBA4}"/>
              </a:ext>
            </a:extLst>
          </p:cNvPr>
          <p:cNvSpPr txBox="1">
            <a:spLocks noChangeArrowheads="1"/>
          </p:cNvSpPr>
          <p:nvPr/>
        </p:nvSpPr>
        <p:spPr bwMode="auto">
          <a:xfrm>
            <a:off x="573088" y="499436"/>
            <a:ext cx="552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chemeClr val="bg1"/>
                </a:solidFill>
                <a:latin typeface="Rubik" panose="00000500000000000000" pitchFamily="2" charset="-79"/>
                <a:cs typeface="Rubik" panose="00000500000000000000" pitchFamily="2" charset="-79"/>
              </a:rPr>
              <a:t>2020 Programme</a:t>
            </a:r>
          </a:p>
        </p:txBody>
      </p:sp>
      <p:sp>
        <p:nvSpPr>
          <p:cNvPr id="9219" name="Rectangle 11">
            <a:extLst>
              <a:ext uri="{FF2B5EF4-FFF2-40B4-BE49-F238E27FC236}">
                <a16:creationId xmlns:a16="http://schemas.microsoft.com/office/drawing/2014/main" id="{79F833AD-3C95-420F-861F-CF3AAEC505F5}"/>
              </a:ext>
            </a:extLst>
          </p:cNvPr>
          <p:cNvSpPr>
            <a:spLocks noChangeArrowheads="1"/>
          </p:cNvSpPr>
          <p:nvPr/>
        </p:nvSpPr>
        <p:spPr bwMode="auto">
          <a:xfrm>
            <a:off x="620713" y="1314450"/>
            <a:ext cx="894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en-US" sz="1200" dirty="0">
                <a:solidFill>
                  <a:schemeClr val="bg1"/>
                </a:solidFill>
                <a:latin typeface="Rubik" panose="00000500000000000000" pitchFamily="2" charset="-79"/>
                <a:cs typeface="Rubik" panose="00000500000000000000" pitchFamily="2" charset="-79"/>
              </a:rPr>
              <a:t>The speaker programme for the event includes:</a:t>
            </a:r>
            <a:br>
              <a:rPr lang="en-US" altLang="en-US" sz="1200" dirty="0">
                <a:solidFill>
                  <a:schemeClr val="bg1"/>
                </a:solidFill>
                <a:latin typeface="Rubik" panose="00000500000000000000" pitchFamily="2" charset="-79"/>
                <a:cs typeface="Rubik" panose="00000500000000000000" pitchFamily="2" charset="-79"/>
              </a:rPr>
            </a:br>
            <a:br>
              <a:rPr lang="en-US" altLang="en-US" sz="1200" dirty="0">
                <a:solidFill>
                  <a:schemeClr val="bg1"/>
                </a:solidFill>
                <a:latin typeface="Rubik" panose="00000500000000000000" pitchFamily="2" charset="-79"/>
                <a:cs typeface="Rubik" panose="00000500000000000000" pitchFamily="2" charset="-79"/>
              </a:rPr>
            </a:br>
            <a:r>
              <a:rPr lang="en-US" altLang="en-US" sz="1200" dirty="0">
                <a:solidFill>
                  <a:schemeClr val="bg1"/>
                </a:solidFill>
                <a:latin typeface="Rubik" panose="00000500000000000000" pitchFamily="2" charset="-79"/>
                <a:cs typeface="Rubik" panose="00000500000000000000" pitchFamily="2" charset="-79"/>
              </a:rPr>
              <a:t> - </a:t>
            </a:r>
            <a:r>
              <a:rPr lang="en-US" altLang="en-US" sz="1200" b="1" dirty="0">
                <a:solidFill>
                  <a:schemeClr val="bg1"/>
                </a:solidFill>
                <a:latin typeface="Rubik" panose="00000500000000000000" pitchFamily="2" charset="-79"/>
                <a:cs typeface="Rubik" panose="00000500000000000000" pitchFamily="2" charset="-79"/>
              </a:rPr>
              <a:t>Keynote</a:t>
            </a:r>
            <a:r>
              <a:rPr lang="en-US" altLang="en-US" sz="1200" dirty="0">
                <a:solidFill>
                  <a:schemeClr val="bg1"/>
                </a:solidFill>
                <a:latin typeface="Rubik" panose="00000500000000000000" pitchFamily="2" charset="-79"/>
                <a:cs typeface="Rubik" panose="00000500000000000000" pitchFamily="2" charset="-79"/>
              </a:rPr>
              <a:t>s - 2 high profile speakers sharing latest HR innovations will open the Summit each day</a:t>
            </a:r>
            <a:br>
              <a:rPr lang="en-US" altLang="en-US" sz="1200" dirty="0">
                <a:solidFill>
                  <a:schemeClr val="bg1"/>
                </a:solidFill>
                <a:latin typeface="Rubik" panose="00000500000000000000" pitchFamily="2" charset="-79"/>
                <a:cs typeface="Rubik" panose="00000500000000000000" pitchFamily="2" charset="-79"/>
              </a:rPr>
            </a:br>
            <a:r>
              <a:rPr lang="en-US" altLang="en-US" sz="1200" dirty="0">
                <a:solidFill>
                  <a:schemeClr val="bg1"/>
                </a:solidFill>
                <a:latin typeface="Rubik" panose="00000500000000000000" pitchFamily="2" charset="-79"/>
                <a:cs typeface="Rubik" panose="00000500000000000000" pitchFamily="2" charset="-79"/>
              </a:rPr>
              <a:t>-  </a:t>
            </a:r>
            <a:r>
              <a:rPr lang="en-US" altLang="en-US" sz="1200" b="1" dirty="0">
                <a:solidFill>
                  <a:schemeClr val="bg1"/>
                </a:solidFill>
                <a:latin typeface="Rubik" panose="00000500000000000000" pitchFamily="2" charset="-79"/>
                <a:cs typeface="Rubik" panose="00000500000000000000" pitchFamily="2" charset="-79"/>
              </a:rPr>
              <a:t>Strategy Group sessions </a:t>
            </a:r>
            <a:r>
              <a:rPr lang="en-US" altLang="en-US" sz="1200" dirty="0">
                <a:solidFill>
                  <a:schemeClr val="bg1"/>
                </a:solidFill>
                <a:latin typeface="Rubik" panose="00000500000000000000" pitchFamily="2" charset="-79"/>
                <a:cs typeface="Rubik" panose="00000500000000000000" pitchFamily="2" charset="-79"/>
              </a:rPr>
              <a:t>- 5 one hour breakouts facilitated by senior HR practitioners sharing case studies, with real-business examples of challenges, failures and successes, giving participants useful take-home data and expertise</a:t>
            </a:r>
            <a:br>
              <a:rPr lang="en-US" altLang="en-US" sz="1200" dirty="0">
                <a:solidFill>
                  <a:srgbClr val="FF0000"/>
                </a:solidFill>
                <a:latin typeface="Rubik" panose="00000500000000000000" pitchFamily="2" charset="-79"/>
                <a:cs typeface="Rubik" panose="00000500000000000000" pitchFamily="2" charset="-79"/>
              </a:rPr>
            </a:br>
            <a:r>
              <a:rPr lang="en-US" altLang="en-US" sz="1200" dirty="0">
                <a:solidFill>
                  <a:schemeClr val="bg1"/>
                </a:solidFill>
                <a:latin typeface="Rubik" panose="00000500000000000000" pitchFamily="2" charset="-79"/>
                <a:cs typeface="Rubik" panose="00000500000000000000" pitchFamily="2" charset="-79"/>
              </a:rPr>
              <a:t>- </a:t>
            </a:r>
            <a:r>
              <a:rPr lang="en-US" altLang="en-US" sz="1200" b="1" dirty="0">
                <a:solidFill>
                  <a:schemeClr val="bg1"/>
                </a:solidFill>
                <a:latin typeface="Rubik" panose="00000500000000000000" pitchFamily="2" charset="-79"/>
                <a:cs typeface="Rubik" panose="00000500000000000000" pitchFamily="2" charset="-79"/>
              </a:rPr>
              <a:t>Action Learning workshops </a:t>
            </a:r>
            <a:r>
              <a:rPr lang="en-US" altLang="en-US" sz="1200" dirty="0">
                <a:solidFill>
                  <a:schemeClr val="bg1"/>
                </a:solidFill>
                <a:latin typeface="Rubik" panose="00000500000000000000" pitchFamily="2" charset="-79"/>
                <a:cs typeface="Rubik" panose="00000500000000000000" pitchFamily="2" charset="-79"/>
              </a:rPr>
              <a:t>– 2 round table topic-driven and interactive workshops</a:t>
            </a:r>
          </a:p>
        </p:txBody>
      </p:sp>
      <p:cxnSp>
        <p:nvCxnSpPr>
          <p:cNvPr id="27" name="Straight Connector 26">
            <a:extLst>
              <a:ext uri="{FF2B5EF4-FFF2-40B4-BE49-F238E27FC236}">
                <a16:creationId xmlns:a16="http://schemas.microsoft.com/office/drawing/2014/main" id="{DC794930-C4E6-44C6-92E7-A4C8F89E5740}"/>
              </a:ext>
            </a:extLst>
          </p:cNvPr>
          <p:cNvCxnSpPr/>
          <p:nvPr/>
        </p:nvCxnSpPr>
        <p:spPr>
          <a:xfrm>
            <a:off x="611188" y="2781300"/>
            <a:ext cx="8512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233" name="Picture 2">
            <a:extLst>
              <a:ext uri="{FF2B5EF4-FFF2-40B4-BE49-F238E27FC236}">
                <a16:creationId xmlns:a16="http://schemas.microsoft.com/office/drawing/2014/main" id="{22B8B590-321E-4C11-B7C5-84A80595E5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9538" y="-52388"/>
            <a:ext cx="2176462"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CBB0AE1-0A69-45D3-B477-79D19A34FFB6}"/>
              </a:ext>
            </a:extLst>
          </p:cNvPr>
          <p:cNvSpPr/>
          <p:nvPr/>
        </p:nvSpPr>
        <p:spPr>
          <a:xfrm>
            <a:off x="200472" y="3287878"/>
            <a:ext cx="5521325" cy="3154710"/>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en-US" sz="1200" b="1" dirty="0">
                <a:solidFill>
                  <a:schemeClr val="bg1"/>
                </a:solidFill>
              </a:rPr>
              <a:t>Topics will include:</a:t>
            </a:r>
          </a:p>
          <a:p>
            <a:pPr eaLnBrk="1" hangingPunct="1">
              <a:spcAft>
                <a:spcPts val="600"/>
              </a:spcAft>
            </a:pPr>
            <a:endParaRPr lang="en-US" altLang="en-US" sz="1200" b="1" dirty="0">
              <a:solidFill>
                <a:schemeClr val="bg1"/>
              </a:solidFill>
            </a:endParaRPr>
          </a:p>
          <a:p>
            <a:pPr marL="171450" indent="-171450" eaLnBrk="1" hangingPunct="1">
              <a:spcAft>
                <a:spcPts val="600"/>
              </a:spcAft>
              <a:buFontTx/>
              <a:buChar char="-"/>
            </a:pPr>
            <a:r>
              <a:rPr lang="en-US" altLang="en-US" sz="1200" b="1" dirty="0">
                <a:solidFill>
                  <a:schemeClr val="bg1"/>
                </a:solidFill>
              </a:rPr>
              <a:t>Driving change as an employee engagement rebel</a:t>
            </a:r>
          </a:p>
          <a:p>
            <a:pPr marL="171450" indent="-171450" eaLnBrk="1" hangingPunct="1">
              <a:spcAft>
                <a:spcPts val="600"/>
              </a:spcAft>
              <a:buFontTx/>
              <a:buChar char="-"/>
            </a:pPr>
            <a:r>
              <a:rPr lang="en-US" altLang="en-US" sz="1200" b="1" dirty="0" err="1">
                <a:solidFill>
                  <a:schemeClr val="bg1"/>
                </a:solidFill>
              </a:rPr>
              <a:t>Mobilising</a:t>
            </a:r>
            <a:r>
              <a:rPr lang="en-US" altLang="en-US" sz="1200" b="1" dirty="0">
                <a:solidFill>
                  <a:schemeClr val="bg1"/>
                </a:solidFill>
              </a:rPr>
              <a:t> others through nudges</a:t>
            </a:r>
          </a:p>
          <a:p>
            <a:pPr marL="171450" indent="-171450" eaLnBrk="1" hangingPunct="1">
              <a:spcAft>
                <a:spcPts val="600"/>
              </a:spcAft>
              <a:buFontTx/>
              <a:buChar char="-"/>
            </a:pPr>
            <a:r>
              <a:rPr lang="en-US" altLang="en-US" sz="1200" b="1" dirty="0">
                <a:solidFill>
                  <a:schemeClr val="bg1"/>
                </a:solidFill>
              </a:rPr>
              <a:t>Leveraging Technology to reinvent People Experience</a:t>
            </a:r>
          </a:p>
          <a:p>
            <a:pPr marL="171450" indent="-171450" eaLnBrk="1" hangingPunct="1">
              <a:spcAft>
                <a:spcPts val="600"/>
              </a:spcAft>
              <a:buFontTx/>
              <a:buChar char="-"/>
            </a:pPr>
            <a:r>
              <a:rPr lang="en-US" altLang="en-US" sz="1200" b="1" dirty="0">
                <a:solidFill>
                  <a:schemeClr val="bg1"/>
                </a:solidFill>
              </a:rPr>
              <a:t>Mapping the experience of employees throughout their life cycle</a:t>
            </a:r>
          </a:p>
          <a:p>
            <a:pPr marL="171450" indent="-171450" eaLnBrk="1" hangingPunct="1">
              <a:spcAft>
                <a:spcPts val="600"/>
              </a:spcAft>
              <a:buFontTx/>
              <a:buChar char="-"/>
            </a:pPr>
            <a:r>
              <a:rPr lang="en-US" altLang="en-US" sz="1200" b="1" dirty="0">
                <a:solidFill>
                  <a:schemeClr val="bg1"/>
                </a:solidFill>
              </a:rPr>
              <a:t>Turnaround business through Performance Culture</a:t>
            </a:r>
          </a:p>
          <a:p>
            <a:pPr marL="171450" indent="-171450" eaLnBrk="1" hangingPunct="1">
              <a:spcAft>
                <a:spcPts val="600"/>
              </a:spcAft>
              <a:buFontTx/>
              <a:buChar char="-"/>
            </a:pPr>
            <a:r>
              <a:rPr lang="en-US" altLang="en-US" sz="1200" b="1" dirty="0">
                <a:solidFill>
                  <a:schemeClr val="bg1"/>
                </a:solidFill>
              </a:rPr>
              <a:t>Selecting an HR information system that’s right for YOUR organization</a:t>
            </a:r>
          </a:p>
          <a:p>
            <a:pPr marL="171450" indent="-171450" eaLnBrk="1" hangingPunct="1">
              <a:spcAft>
                <a:spcPts val="600"/>
              </a:spcAft>
              <a:buFontTx/>
              <a:buChar char="-"/>
            </a:pPr>
            <a:r>
              <a:rPr lang="en-US" altLang="en-US" sz="1200" b="1" dirty="0">
                <a:solidFill>
                  <a:schemeClr val="bg1"/>
                </a:solidFill>
              </a:rPr>
              <a:t>Change and disruption in HR</a:t>
            </a:r>
          </a:p>
          <a:p>
            <a:pPr marL="171450" indent="-171450" eaLnBrk="1" hangingPunct="1">
              <a:spcAft>
                <a:spcPts val="600"/>
              </a:spcAft>
              <a:buFontTx/>
              <a:buChar char="-"/>
            </a:pPr>
            <a:r>
              <a:rPr lang="en-US" altLang="en-US" sz="1200" b="1" dirty="0">
                <a:solidFill>
                  <a:schemeClr val="bg1"/>
                </a:solidFill>
              </a:rPr>
              <a:t>Do we need to help our teams digitally detox?</a:t>
            </a:r>
          </a:p>
          <a:p>
            <a:pPr marL="171450" indent="-171450" eaLnBrk="1" hangingPunct="1">
              <a:spcAft>
                <a:spcPts val="600"/>
              </a:spcAft>
              <a:buFontTx/>
              <a:buChar char="-"/>
            </a:pPr>
            <a:r>
              <a:rPr lang="en-US" altLang="en-US" sz="1200" b="1" dirty="0">
                <a:solidFill>
                  <a:schemeClr val="bg1"/>
                </a:solidFill>
              </a:rPr>
              <a:t>Understanding lasting culture change</a:t>
            </a:r>
          </a:p>
          <a:p>
            <a:pPr marL="171450" indent="-171450" eaLnBrk="1" hangingPunct="1">
              <a:spcAft>
                <a:spcPts val="600"/>
              </a:spcAft>
              <a:buFontTx/>
              <a:buChar char="-"/>
            </a:pPr>
            <a:endParaRPr lang="en-US" altLang="en-US" sz="1200" b="1" dirty="0">
              <a:solidFill>
                <a:srgbClr val="7F7F7F"/>
              </a:solidFill>
            </a:endParaRPr>
          </a:p>
        </p:txBody>
      </p:sp>
      <p:sp>
        <p:nvSpPr>
          <p:cNvPr id="8" name="Rectangle 7">
            <a:extLst>
              <a:ext uri="{FF2B5EF4-FFF2-40B4-BE49-F238E27FC236}">
                <a16:creationId xmlns:a16="http://schemas.microsoft.com/office/drawing/2014/main" id="{10CAEC48-44B4-4A4B-B111-4024F4FEC1EA}"/>
              </a:ext>
            </a:extLst>
          </p:cNvPr>
          <p:cNvSpPr/>
          <p:nvPr/>
        </p:nvSpPr>
        <p:spPr>
          <a:xfrm>
            <a:off x="5688989" y="5543550"/>
            <a:ext cx="4070350" cy="907941"/>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en-US" sz="1200" b="1" dirty="0">
                <a:solidFill>
                  <a:schemeClr val="bg1"/>
                </a:solidFill>
              </a:rPr>
              <a:t>If you have suggestions for topics or speakers, or are interested in speaking yourself, please contact georgina.kelly@summit-events.com</a:t>
            </a:r>
          </a:p>
          <a:p>
            <a:pPr marL="171450" indent="-171450" eaLnBrk="1" hangingPunct="1">
              <a:spcAft>
                <a:spcPts val="600"/>
              </a:spcAft>
              <a:buFontTx/>
              <a:buChar char="-"/>
            </a:pPr>
            <a:endParaRPr lang="en-US" altLang="en-US" sz="1200" b="1" dirty="0">
              <a:solidFill>
                <a:srgbClr val="7F7F7F"/>
              </a:solidFill>
            </a:endParaRPr>
          </a:p>
        </p:txBody>
      </p:sp>
      <p:pic>
        <p:nvPicPr>
          <p:cNvPr id="3" name="Picture 2">
            <a:extLst>
              <a:ext uri="{FF2B5EF4-FFF2-40B4-BE49-F238E27FC236}">
                <a16:creationId xmlns:a16="http://schemas.microsoft.com/office/drawing/2014/main" id="{0F5842B9-BC7A-457F-800B-1BD540B31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0113" y="2882900"/>
            <a:ext cx="3581400" cy="2387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44CBFBC5-A16C-422A-AE89-CD9F9B26BDC9}"/>
              </a:ext>
            </a:extLst>
          </p:cNvPr>
          <p:cNvSpPr txBox="1"/>
          <p:nvPr/>
        </p:nvSpPr>
        <p:spPr>
          <a:xfrm>
            <a:off x="1681079" y="1530279"/>
            <a:ext cx="1753714" cy="139268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300"/>
              </a:spcAft>
              <a:buClrTx/>
              <a:buSzTx/>
              <a:buFontTx/>
              <a:buNone/>
              <a:tabLst/>
              <a:defRPr/>
            </a:pPr>
            <a:r>
              <a:rPr kumimoji="0" lang="en-US"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Debra Corey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Speaker, Author and Chief Pay it Forward Officer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dirty="0">
                <a:solidFill>
                  <a:srgbClr val="1E1242"/>
                </a:solidFill>
                <a:latin typeface="Rubik" panose="00000500000000000000" pitchFamily="2" charset="-79"/>
                <a:cs typeface="Rubik" panose="00000500000000000000" pitchFamily="2" charset="-79"/>
              </a:rPr>
              <a:t>DAY 1 KEYNOTE</a:t>
            </a:r>
            <a:br>
              <a:rPr kumimoji="0" lang="en-US" altLang="en-US" sz="10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br>
            <a:endParaRPr kumimoji="0" lang="en-GB" sz="10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endParaRPr>
          </a:p>
        </p:txBody>
      </p:sp>
      <p:sp>
        <p:nvSpPr>
          <p:cNvPr id="25" name="TextBox 24">
            <a:extLst>
              <a:ext uri="{FF2B5EF4-FFF2-40B4-BE49-F238E27FC236}">
                <a16:creationId xmlns:a16="http://schemas.microsoft.com/office/drawing/2014/main" id="{310094C7-9D48-4B97-BD55-623ABC267E75}"/>
              </a:ext>
            </a:extLst>
          </p:cNvPr>
          <p:cNvSpPr txBox="1"/>
          <p:nvPr/>
        </p:nvSpPr>
        <p:spPr>
          <a:xfrm>
            <a:off x="1581461" y="3304511"/>
            <a:ext cx="1965977" cy="139268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277"/>
              </a:spcAft>
              <a:buClrTx/>
              <a:buSzTx/>
              <a:buFontTx/>
              <a:buNone/>
              <a:tabLst/>
              <a:defRPr/>
            </a:pPr>
            <a:r>
              <a:rPr kumimoji="0" lang="en-US"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Niro </a:t>
            </a:r>
            <a:r>
              <a:rPr kumimoji="0" lang="en-US" altLang="en-US" sz="1200" b="1" i="0" u="none" strike="noStrike" kern="1200" cap="none" spc="0" normalizeH="0" baseline="0" noProof="0" dirty="0" err="1">
                <a:ln>
                  <a:noFill/>
                </a:ln>
                <a:solidFill>
                  <a:srgbClr val="1E1242"/>
                </a:solidFill>
                <a:effectLst/>
                <a:uLnTx/>
                <a:uFillTx/>
                <a:latin typeface="Rubik" panose="00000500000000000000" pitchFamily="2" charset="-79"/>
                <a:ea typeface="+mn-ea"/>
                <a:cs typeface="Rubik" panose="00000500000000000000" pitchFamily="2" charset="-79"/>
              </a:rPr>
              <a:t>Sivanathan</a:t>
            </a:r>
            <a:endParaRPr kumimoji="0" lang="en-US"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Associate Professor of </a:t>
            </a:r>
            <a:r>
              <a:rPr kumimoji="0" lang="en-US" altLang="en-US" sz="1200" b="0" i="0" u="none" strike="noStrike" kern="1200" cap="none" spc="0" normalizeH="0" baseline="0" noProof="0" dirty="0" err="1">
                <a:ln>
                  <a:noFill/>
                </a:ln>
                <a:solidFill>
                  <a:srgbClr val="1E1242"/>
                </a:solidFill>
                <a:effectLst/>
                <a:uLnTx/>
                <a:uFillTx/>
                <a:latin typeface="Rubik" panose="00000500000000000000" pitchFamily="2" charset="-79"/>
                <a:ea typeface="+mn-ea"/>
                <a:cs typeface="Rubik" panose="00000500000000000000" pitchFamily="2" charset="-79"/>
              </a:rPr>
              <a:t>Organisation</a:t>
            </a:r>
            <a:r>
              <a:rPr lang="en-US" altLang="en-US" sz="1200" dirty="0">
                <a:solidFill>
                  <a:srgbClr val="1E1242"/>
                </a:solidFill>
                <a:latin typeface="Rubik" panose="00000500000000000000" pitchFamily="2" charset="-79"/>
                <a:cs typeface="Rubik" panose="00000500000000000000" pitchFamily="2" charset="-79"/>
              </a:rPr>
              <a:t>al </a:t>
            </a:r>
            <a:r>
              <a:rPr lang="en-US" altLang="en-US" sz="1200" dirty="0" err="1">
                <a:solidFill>
                  <a:srgbClr val="1E1242"/>
                </a:solidFill>
                <a:latin typeface="Rubik" panose="00000500000000000000" pitchFamily="2" charset="-79"/>
                <a:cs typeface="Rubik" panose="00000500000000000000" pitchFamily="2" charset="-79"/>
              </a:rPr>
              <a:t>Behaviour</a:t>
            </a:r>
            <a:br>
              <a:rPr kumimoji="0" lang="en-US" altLang="en-US"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br>
            <a:r>
              <a:rPr kumimoji="0" lang="en-US" altLang="en-US"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London Business School</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200" dirty="0">
              <a:solidFill>
                <a:srgbClr val="1E1242"/>
              </a:solidFill>
              <a:latin typeface="Rubik" panose="00000500000000000000" pitchFamily="2" charset="-79"/>
              <a:cs typeface="Rubik" panose="00000500000000000000" pitchFamily="2" charset="-79"/>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DAY 2 KEYNOTE</a:t>
            </a:r>
            <a:endParaRPr kumimoji="0" lang="en-GB"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endParaRPr>
          </a:p>
        </p:txBody>
      </p:sp>
      <p:sp>
        <p:nvSpPr>
          <p:cNvPr id="26" name="TextBox 25">
            <a:extLst>
              <a:ext uri="{FF2B5EF4-FFF2-40B4-BE49-F238E27FC236}">
                <a16:creationId xmlns:a16="http://schemas.microsoft.com/office/drawing/2014/main" id="{368F2E4D-619A-40D2-BD0C-41641CFA7786}"/>
              </a:ext>
            </a:extLst>
          </p:cNvPr>
          <p:cNvSpPr txBox="1"/>
          <p:nvPr/>
        </p:nvSpPr>
        <p:spPr>
          <a:xfrm>
            <a:off x="1681078" y="5014336"/>
            <a:ext cx="1753715" cy="12388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277"/>
              </a:spcAft>
              <a:buClrTx/>
              <a:buSzTx/>
              <a:buFontTx/>
              <a:buNone/>
              <a:tabLst/>
              <a:defRPr/>
            </a:pPr>
            <a:r>
              <a:rPr kumimoji="0" lang="en-US" altLang="en-US" sz="1200" b="1"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Aseem Kapoor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Corporate Director Human Resources</a:t>
            </a:r>
            <a:b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b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Emaar Group</a:t>
            </a: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STRATEGY SESSION</a:t>
            </a:r>
          </a:p>
        </p:txBody>
      </p:sp>
      <p:sp>
        <p:nvSpPr>
          <p:cNvPr id="27" name="TextBox 26">
            <a:extLst>
              <a:ext uri="{FF2B5EF4-FFF2-40B4-BE49-F238E27FC236}">
                <a16:creationId xmlns:a16="http://schemas.microsoft.com/office/drawing/2014/main" id="{BFFF1A2E-EE17-4A44-ADB1-B5CD5E0123E8}"/>
              </a:ext>
            </a:extLst>
          </p:cNvPr>
          <p:cNvSpPr txBox="1"/>
          <p:nvPr/>
        </p:nvSpPr>
        <p:spPr>
          <a:xfrm>
            <a:off x="4792279" y="1530279"/>
            <a:ext cx="1972106" cy="128496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300"/>
              </a:spcAft>
              <a:buClrTx/>
              <a:buSzTx/>
              <a:buFontTx/>
              <a:buNone/>
              <a:tabLst/>
              <a:defRPr/>
            </a:pPr>
            <a:r>
              <a:rPr kumimoji="0" lang="en-US"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Florencio Padilla</a:t>
            </a:r>
            <a:br>
              <a:rPr kumimoji="0" lang="en-US"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br>
            <a:r>
              <a:rPr kumimoji="0" lang="en-US" altLang="en-US"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Head of People Experience – Group HR</a:t>
            </a:r>
          </a:p>
          <a:p>
            <a:pPr marL="0" marR="0" lvl="0" indent="0" algn="ctr" defTabSz="914400" rtl="0" eaLnBrk="1" fontAlgn="base" latinLnBrk="0" hangingPunct="1">
              <a:lnSpc>
                <a:spcPct val="100000"/>
              </a:lnSpc>
              <a:spcBef>
                <a:spcPct val="0"/>
              </a:spcBef>
              <a:spcAft>
                <a:spcPts val="300"/>
              </a:spcAft>
              <a:buClrTx/>
              <a:buSzTx/>
              <a:buFontTx/>
              <a:buNone/>
              <a:tabLst/>
              <a:defRPr/>
            </a:pPr>
            <a:r>
              <a:rPr kumimoji="0" lang="en-GB" altLang="en-US" sz="1200" b="0" i="0" u="none" strike="noStrike" kern="1200" cap="none" spc="0" normalizeH="0" baseline="0" noProof="0" dirty="0" err="1">
                <a:ln>
                  <a:noFill/>
                </a:ln>
                <a:solidFill>
                  <a:srgbClr val="1E1242"/>
                </a:solidFill>
                <a:effectLst/>
                <a:uLnTx/>
                <a:uFillTx/>
                <a:latin typeface="Rubik" panose="00000500000000000000" pitchFamily="2" charset="-79"/>
                <a:ea typeface="+mn-ea"/>
                <a:cs typeface="Rubik" panose="00000500000000000000" pitchFamily="2" charset="-79"/>
              </a:rPr>
              <a:t>Chaloub</a:t>
            </a:r>
            <a:r>
              <a:rPr kumimoji="0" lang="en-GB" altLang="en-US"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 Group</a:t>
            </a:r>
            <a:endParaRPr lang="en-GB" sz="1200" dirty="0">
              <a:solidFill>
                <a:srgbClr val="1E1242"/>
              </a:solidFill>
              <a:latin typeface="Rubik" panose="00000500000000000000" pitchFamily="2" charset="-79"/>
              <a:cs typeface="Rubik" panose="00000500000000000000" pitchFamily="2" charset="-79"/>
            </a:endParaRPr>
          </a:p>
          <a:p>
            <a:pPr marL="0" marR="0" lvl="0" indent="0" algn="ctr" defTabSz="914400" rtl="0" eaLnBrk="1" fontAlgn="base" latinLnBrk="0" hangingPunct="1">
              <a:lnSpc>
                <a:spcPct val="100000"/>
              </a:lnSpc>
              <a:spcBef>
                <a:spcPct val="0"/>
              </a:spcBef>
              <a:spcAft>
                <a:spcPts val="300"/>
              </a:spcAft>
              <a:buClrTx/>
              <a:buSzTx/>
              <a:buFontTx/>
              <a:buNone/>
              <a:tabLst/>
              <a:defRPr/>
            </a:pPr>
            <a:r>
              <a:rPr kumimoji="0" lang="en-GB" sz="12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STRATEGY SESSION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endParaRPr>
          </a:p>
        </p:txBody>
      </p:sp>
      <p:sp>
        <p:nvSpPr>
          <p:cNvPr id="60" name="TextBox 10">
            <a:extLst>
              <a:ext uri="{FF2B5EF4-FFF2-40B4-BE49-F238E27FC236}">
                <a16:creationId xmlns:a16="http://schemas.microsoft.com/office/drawing/2014/main" id="{3D027AA6-B5A6-4C14-804D-5351814C35DD}"/>
              </a:ext>
            </a:extLst>
          </p:cNvPr>
          <p:cNvSpPr txBox="1">
            <a:spLocks noChangeArrowheads="1"/>
          </p:cNvSpPr>
          <p:nvPr/>
        </p:nvSpPr>
        <p:spPr bwMode="auto">
          <a:xfrm>
            <a:off x="361249" y="277952"/>
            <a:ext cx="552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2020 speakers</a:t>
            </a:r>
          </a:p>
        </p:txBody>
      </p:sp>
      <p:sp>
        <p:nvSpPr>
          <p:cNvPr id="74" name="Rectangle 73">
            <a:extLst>
              <a:ext uri="{FF2B5EF4-FFF2-40B4-BE49-F238E27FC236}">
                <a16:creationId xmlns:a16="http://schemas.microsoft.com/office/drawing/2014/main" id="{5420A7A1-A81B-4EE6-A98B-08ACDD15840F}"/>
              </a:ext>
            </a:extLst>
          </p:cNvPr>
          <p:cNvSpPr/>
          <p:nvPr/>
        </p:nvSpPr>
        <p:spPr>
          <a:xfrm>
            <a:off x="361249" y="666409"/>
            <a:ext cx="8750870" cy="492443"/>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Aft>
                <a:spcPts val="600"/>
              </a:spcAft>
              <a:defRPr/>
            </a:pPr>
            <a:r>
              <a:rPr lang="en-US" altLang="en-US" sz="1400" dirty="0">
                <a:solidFill>
                  <a:srgbClr val="1E1242"/>
                </a:solidFill>
              </a:rPr>
              <a:t>The </a:t>
            </a:r>
            <a:r>
              <a:rPr lang="en-US" altLang="en-US" sz="1400" dirty="0" err="1">
                <a:solidFill>
                  <a:srgbClr val="1E1242"/>
                </a:solidFill>
              </a:rPr>
              <a:t>programme</a:t>
            </a:r>
            <a:r>
              <a:rPr lang="en-US" altLang="en-US" sz="1400" dirty="0">
                <a:solidFill>
                  <a:srgbClr val="1E1242"/>
                </a:solidFill>
              </a:rPr>
              <a:t> is currently being </a:t>
            </a:r>
            <a:r>
              <a:rPr lang="en-US" altLang="en-US" sz="1400" dirty="0" err="1">
                <a:solidFill>
                  <a:srgbClr val="1E1242"/>
                </a:solidFill>
              </a:rPr>
              <a:t>finalised</a:t>
            </a:r>
            <a:r>
              <a:rPr lang="en-US" altLang="en-US" sz="1400" dirty="0">
                <a:solidFill>
                  <a:srgbClr val="1E1242"/>
                </a:solidFill>
              </a:rPr>
              <a:t>. Below are our confirmed speakers:</a:t>
            </a:r>
            <a:br>
              <a:rPr lang="en-US" altLang="en-US" sz="1200" b="1" dirty="0">
                <a:solidFill>
                  <a:srgbClr val="1E1242"/>
                </a:solidFill>
              </a:rPr>
            </a:br>
            <a:endParaRPr kumimoji="0" lang="en-US" altLang="en-US" sz="1200" b="1"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endParaRPr>
          </a:p>
        </p:txBody>
      </p:sp>
      <p:pic>
        <p:nvPicPr>
          <p:cNvPr id="7" name="Picture 6" descr="A person wearing a suit and tie&#10;&#10;Description automatically generated">
            <a:extLst>
              <a:ext uri="{FF2B5EF4-FFF2-40B4-BE49-F238E27FC236}">
                <a16:creationId xmlns:a16="http://schemas.microsoft.com/office/drawing/2014/main" id="{6EFA5C13-9FAF-44BA-A50E-C5FA25262952}"/>
              </a:ext>
            </a:extLst>
          </p:cNvPr>
          <p:cNvPicPr>
            <a:picLocks noChangeAspect="1"/>
          </p:cNvPicPr>
          <p:nvPr/>
        </p:nvPicPr>
        <p:blipFill rotWithShape="1">
          <a:blip r:embed="rId3">
            <a:extLst>
              <a:ext uri="{28A0092B-C50C-407E-A947-70E740481C1C}">
                <a14:useLocalDpi xmlns:a14="http://schemas.microsoft.com/office/drawing/2010/main" val="0"/>
              </a:ext>
            </a:extLst>
          </a:blip>
          <a:srcRect t="1750" b="23250"/>
          <a:stretch/>
        </p:blipFill>
        <p:spPr>
          <a:xfrm>
            <a:off x="554472" y="5047359"/>
            <a:ext cx="1080000" cy="1080000"/>
          </a:xfrm>
          <a:prstGeom prst="rect">
            <a:avLst/>
          </a:prstGeom>
        </p:spPr>
      </p:pic>
      <p:pic>
        <p:nvPicPr>
          <p:cNvPr id="10" name="Picture 9" descr="A person wearing a suit and tie smiling at the camera&#10;&#10;Description automatically generated">
            <a:extLst>
              <a:ext uri="{FF2B5EF4-FFF2-40B4-BE49-F238E27FC236}">
                <a16:creationId xmlns:a16="http://schemas.microsoft.com/office/drawing/2014/main" id="{016E6D7C-621D-4D5D-AD52-0FF5307E7C72}"/>
              </a:ext>
            </a:extLst>
          </p:cNvPr>
          <p:cNvPicPr>
            <a:picLocks noChangeAspect="1"/>
          </p:cNvPicPr>
          <p:nvPr/>
        </p:nvPicPr>
        <p:blipFill rotWithShape="1">
          <a:blip r:embed="rId4">
            <a:extLst>
              <a:ext uri="{28A0092B-C50C-407E-A947-70E740481C1C}">
                <a14:useLocalDpi xmlns:a14="http://schemas.microsoft.com/office/drawing/2010/main" val="0"/>
              </a:ext>
            </a:extLst>
          </a:blip>
          <a:srcRect t="4970" b="19920"/>
          <a:stretch/>
        </p:blipFill>
        <p:spPr>
          <a:xfrm>
            <a:off x="3664065" y="1553008"/>
            <a:ext cx="1080000" cy="1080000"/>
          </a:xfrm>
          <a:prstGeom prst="rect">
            <a:avLst/>
          </a:prstGeom>
        </p:spPr>
      </p:pic>
      <p:pic>
        <p:nvPicPr>
          <p:cNvPr id="1026" name="Picture 2" descr="https://summit-events.com/assets/img/events/speakers/pds-20-dubai/_t600x600/Debra-Corey.jpg">
            <a:extLst>
              <a:ext uri="{FF2B5EF4-FFF2-40B4-BE49-F238E27FC236}">
                <a16:creationId xmlns:a16="http://schemas.microsoft.com/office/drawing/2014/main" id="{16C51CF9-179A-4189-AD2A-4BFA3B2DC2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0" r="23540" b="21651"/>
          <a:stretch/>
        </p:blipFill>
        <p:spPr bwMode="auto">
          <a:xfrm>
            <a:off x="554472" y="157700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ummit-events.com/assets/img/events/speakers/pds-20-dubai/_t600x600/Sivanathan-BW.JPG">
            <a:extLst>
              <a:ext uri="{FF2B5EF4-FFF2-40B4-BE49-F238E27FC236}">
                <a16:creationId xmlns:a16="http://schemas.microsoft.com/office/drawing/2014/main" id="{5C6C85D5-69DC-4D56-A57A-DF88CC16F8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472" y="331218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70287C8-FB4B-4D93-AB66-2B4B9C9B7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0644" y="330451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78F183F-98A8-469D-9C16-33F66EB74F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7055" y="508631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EBB7A65-A7B5-4180-AD9F-B0F44FADDD39}"/>
              </a:ext>
            </a:extLst>
          </p:cNvPr>
          <p:cNvSpPr txBox="1"/>
          <p:nvPr/>
        </p:nvSpPr>
        <p:spPr>
          <a:xfrm>
            <a:off x="7811435" y="1547309"/>
            <a:ext cx="2088525" cy="12388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277"/>
              </a:spcAft>
              <a:buClrTx/>
              <a:buSzTx/>
              <a:buFontTx/>
              <a:buNone/>
              <a:tabLst/>
              <a:defRPr/>
            </a:pPr>
            <a:r>
              <a:rPr kumimoji="0" lang="en-US" altLang="en-US" sz="1200" b="1" i="0" u="none" strike="noStrike" kern="1200" cap="none" spc="0" normalizeH="0" baseline="0" noProof="0" dirty="0" err="1">
                <a:ln>
                  <a:noFill/>
                </a:ln>
                <a:solidFill>
                  <a:srgbClr val="1E1242"/>
                </a:solidFill>
                <a:effectLst/>
                <a:uLnTx/>
                <a:uFillTx/>
                <a:latin typeface="Arial" panose="020B0604020202020204" pitchFamily="34" charset="0"/>
                <a:ea typeface="+mn-ea"/>
                <a:cs typeface="Arial" panose="020B0604020202020204" pitchFamily="34" charset="0"/>
              </a:rPr>
              <a:t>Toneya</a:t>
            </a:r>
            <a:r>
              <a:rPr kumimoji="0" lang="en-US" altLang="en-US" sz="1200" b="1"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 Sarwar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Head of HR Middle East &amp; Africa</a:t>
            </a:r>
            <a:b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b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CISCO</a:t>
            </a: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STRATEGY SESSION</a:t>
            </a:r>
          </a:p>
        </p:txBody>
      </p:sp>
      <p:sp>
        <p:nvSpPr>
          <p:cNvPr id="17" name="TextBox 16">
            <a:extLst>
              <a:ext uri="{FF2B5EF4-FFF2-40B4-BE49-F238E27FC236}">
                <a16:creationId xmlns:a16="http://schemas.microsoft.com/office/drawing/2014/main" id="{80EDA1E7-E03E-4620-81FF-BF10DD277533}"/>
              </a:ext>
            </a:extLst>
          </p:cNvPr>
          <p:cNvSpPr txBox="1"/>
          <p:nvPr/>
        </p:nvSpPr>
        <p:spPr>
          <a:xfrm>
            <a:off x="4792279" y="3304511"/>
            <a:ext cx="1753715" cy="12388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277"/>
              </a:spcAft>
              <a:buClrTx/>
              <a:buSzTx/>
              <a:buFontTx/>
              <a:buNone/>
              <a:tabLst/>
              <a:defRPr/>
            </a:pPr>
            <a:r>
              <a:rPr kumimoji="0" lang="en-US" altLang="en-US" sz="1200" b="1"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Nishi Shetty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People Transformation Strategist</a:t>
            </a: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STRATEGY SESSION</a:t>
            </a:r>
          </a:p>
        </p:txBody>
      </p:sp>
      <p:pic>
        <p:nvPicPr>
          <p:cNvPr id="3" name="Picture 2" descr="https://summit-events.com/assets/img/events/speakers/pds-20-dubai/_t600x600/2fe3k_3.jpg">
            <a:extLst>
              <a:ext uri="{FF2B5EF4-FFF2-40B4-BE49-F238E27FC236}">
                <a16:creationId xmlns:a16="http://schemas.microsoft.com/office/drawing/2014/main" id="{5D0CE4D7-F609-442A-87B1-7E76320E21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5232" y="155346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summit-events.com/assets/img/events/speakers/pds-20-dubai/_t600x600/KB.jpg">
            <a:extLst>
              <a:ext uri="{FF2B5EF4-FFF2-40B4-BE49-F238E27FC236}">
                <a16:creationId xmlns:a16="http://schemas.microsoft.com/office/drawing/2014/main" id="{5E618DF9-EB93-4268-B9C7-2623A5FC7A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8307" y="330451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E2CF11B-7F79-497E-9101-6FCBF6CBFEE3}"/>
              </a:ext>
            </a:extLst>
          </p:cNvPr>
          <p:cNvSpPr txBox="1"/>
          <p:nvPr/>
        </p:nvSpPr>
        <p:spPr>
          <a:xfrm>
            <a:off x="4668611" y="5014336"/>
            <a:ext cx="2219442" cy="12388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277"/>
              </a:spcAft>
              <a:buClrTx/>
              <a:buSzTx/>
              <a:buFontTx/>
              <a:buNone/>
              <a:tabLst/>
              <a:defRPr/>
            </a:pPr>
            <a:r>
              <a:rPr kumimoji="0" lang="en-US" altLang="en-US" sz="1200" b="1"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Marc </a:t>
            </a:r>
            <a:r>
              <a:rPr kumimoji="0" lang="en-US" altLang="en-US" sz="1200" b="1" i="0" u="none" strike="noStrike" kern="1200" cap="none" spc="0" normalizeH="0" baseline="0" noProof="0" dirty="0" err="1">
                <a:ln>
                  <a:noFill/>
                </a:ln>
                <a:solidFill>
                  <a:srgbClr val="1E1242"/>
                </a:solidFill>
                <a:effectLst/>
                <a:uLnTx/>
                <a:uFillTx/>
                <a:latin typeface="Arial" panose="020B0604020202020204" pitchFamily="34" charset="0"/>
                <a:ea typeface="+mn-ea"/>
                <a:cs typeface="Arial" panose="020B0604020202020204" pitchFamily="34" charset="0"/>
              </a:rPr>
              <a:t>Roos</a:t>
            </a:r>
            <a:endParaRPr kumimoji="0" lang="en-US" altLang="en-US" sz="1200" b="1"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Divisional Leader, Oil &amp; Gas, DISCOVERY programme</a:t>
            </a:r>
            <a:b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b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The Weir Group</a:t>
            </a: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STRATEGY SESSION</a:t>
            </a:r>
          </a:p>
        </p:txBody>
      </p:sp>
      <p:sp>
        <p:nvSpPr>
          <p:cNvPr id="20" name="TextBox 19">
            <a:extLst>
              <a:ext uri="{FF2B5EF4-FFF2-40B4-BE49-F238E27FC236}">
                <a16:creationId xmlns:a16="http://schemas.microsoft.com/office/drawing/2014/main" id="{E7342E2E-6876-4177-9CAC-C58AEA3A73C8}"/>
              </a:ext>
            </a:extLst>
          </p:cNvPr>
          <p:cNvSpPr txBox="1"/>
          <p:nvPr/>
        </p:nvSpPr>
        <p:spPr>
          <a:xfrm>
            <a:off x="7811435" y="3304511"/>
            <a:ext cx="2088525" cy="142346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277"/>
              </a:spcAft>
              <a:buClrTx/>
              <a:buSzTx/>
              <a:buFontTx/>
              <a:buNone/>
              <a:tabLst/>
              <a:defRPr/>
            </a:pPr>
            <a:r>
              <a:rPr kumimoji="0" lang="en-US" altLang="en-US" sz="1200" b="1"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Kate Brenton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Senior Talent &amp; Development Manager</a:t>
            </a:r>
            <a:b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b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Delta Partners</a:t>
            </a: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ACTION LEARNING WORKSHOP</a:t>
            </a:r>
          </a:p>
        </p:txBody>
      </p:sp>
      <p:pic>
        <p:nvPicPr>
          <p:cNvPr id="1030" name="Picture 6" descr="https://summit-events.com/assets/img/events/speakers/pds-20-dubai/_t600x600/debate-mate-dubai.jpg">
            <a:extLst>
              <a:ext uri="{FF2B5EF4-FFF2-40B4-BE49-F238E27FC236}">
                <a16:creationId xmlns:a16="http://schemas.microsoft.com/office/drawing/2014/main" id="{CB00DD0B-F28D-4AAE-99C4-A920536CFE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307" y="509373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410E59B-9991-4C79-A0E1-352036A77E82}"/>
              </a:ext>
            </a:extLst>
          </p:cNvPr>
          <p:cNvSpPr txBox="1"/>
          <p:nvPr/>
        </p:nvSpPr>
        <p:spPr>
          <a:xfrm>
            <a:off x="7811435" y="5061943"/>
            <a:ext cx="2088525" cy="123880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ts val="277"/>
              </a:spcAft>
              <a:buClrTx/>
              <a:buSzTx/>
              <a:buFontTx/>
              <a:buNone/>
              <a:tabLst/>
              <a:defRPr/>
            </a:pPr>
            <a:r>
              <a:rPr kumimoji="0" lang="en-US" altLang="en-US" sz="1200" b="1"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rPr>
              <a:t>Debate Mate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1200" dirty="0">
              <a:solidFill>
                <a:srgbClr val="1E1242"/>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dirty="0">
                <a:solidFill>
                  <a:srgbClr val="1E1242"/>
                </a:solidFill>
              </a:rPr>
              <a:t>CLOSING PLENARY</a:t>
            </a:r>
            <a:endParaRPr kumimoji="0" lang="en-US" altLang="en-US" sz="1200" b="0" i="0" u="none" strike="noStrike" kern="1200" cap="none" spc="0" normalizeH="0" baseline="0" noProof="0" dirty="0">
              <a:ln>
                <a:noFill/>
              </a:ln>
              <a:solidFill>
                <a:srgbClr val="1E124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485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1242"/>
        </a:solidFill>
        <a:effectLst/>
      </p:bgPr>
    </p:bg>
    <p:spTree>
      <p:nvGrpSpPr>
        <p:cNvPr id="1" name=""/>
        <p:cNvGrpSpPr/>
        <p:nvPr/>
      </p:nvGrpSpPr>
      <p:grpSpPr>
        <a:xfrm>
          <a:off x="0" y="0"/>
          <a:ext cx="0" cy="0"/>
          <a:chOff x="0" y="0"/>
          <a:chExt cx="0" cy="0"/>
        </a:xfrm>
      </p:grpSpPr>
      <p:sp>
        <p:nvSpPr>
          <p:cNvPr id="13313" name="AutoShape 10" descr="Image result for the gap partnership">
            <a:extLst>
              <a:ext uri="{FF2B5EF4-FFF2-40B4-BE49-F238E27FC236}">
                <a16:creationId xmlns:a16="http://schemas.microsoft.com/office/drawing/2014/main" id="{A1CE3B0F-3F09-4942-8106-BE5E52754F2B}"/>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13315" name="TextBox 15">
            <a:extLst>
              <a:ext uri="{FF2B5EF4-FFF2-40B4-BE49-F238E27FC236}">
                <a16:creationId xmlns:a16="http://schemas.microsoft.com/office/drawing/2014/main" id="{5F42C9DF-7045-4F0C-8D47-046322071DC2}"/>
              </a:ext>
            </a:extLst>
          </p:cNvPr>
          <p:cNvSpPr txBox="1">
            <a:spLocks noChangeArrowheads="1"/>
          </p:cNvSpPr>
          <p:nvPr/>
        </p:nvSpPr>
        <p:spPr bwMode="auto">
          <a:xfrm>
            <a:off x="344488" y="238751"/>
            <a:ext cx="552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chemeClr val="bg1"/>
                </a:solidFill>
                <a:latin typeface="Rubik" panose="00000500000000000000" pitchFamily="2" charset="-79"/>
                <a:cs typeface="Rubik" panose="00000500000000000000" pitchFamily="2" charset="-79"/>
              </a:rPr>
              <a:t>Why you should take part</a:t>
            </a:r>
          </a:p>
        </p:txBody>
      </p:sp>
      <p:sp>
        <p:nvSpPr>
          <p:cNvPr id="80" name="Rectangle 79">
            <a:extLst>
              <a:ext uri="{FF2B5EF4-FFF2-40B4-BE49-F238E27FC236}">
                <a16:creationId xmlns:a16="http://schemas.microsoft.com/office/drawing/2014/main" id="{C3E8173F-1AD2-4E2F-A30A-216B3EDF3014}"/>
              </a:ext>
            </a:extLst>
          </p:cNvPr>
          <p:cNvSpPr/>
          <p:nvPr/>
        </p:nvSpPr>
        <p:spPr>
          <a:xfrm>
            <a:off x="4887325" y="3860800"/>
            <a:ext cx="2430462" cy="151288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 name="Rectangle 80">
            <a:extLst>
              <a:ext uri="{FF2B5EF4-FFF2-40B4-BE49-F238E27FC236}">
                <a16:creationId xmlns:a16="http://schemas.microsoft.com/office/drawing/2014/main" id="{827A6A3C-5791-463B-9778-89F9B3FB551C}"/>
              </a:ext>
            </a:extLst>
          </p:cNvPr>
          <p:cNvSpPr/>
          <p:nvPr/>
        </p:nvSpPr>
        <p:spPr>
          <a:xfrm>
            <a:off x="7366466" y="3884359"/>
            <a:ext cx="2559049" cy="1512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en-GB" sz="1100" b="1" dirty="0">
                <a:solidFill>
                  <a:prstClr val="white"/>
                </a:solidFill>
                <a:latin typeface="Rubik" panose="00000500000000000000" pitchFamily="2" charset="-79"/>
                <a:ea typeface="Arial" charset="0"/>
                <a:cs typeface="Rubik" panose="00000500000000000000" pitchFamily="2" charset="-79"/>
              </a:rPr>
              <a:t>The Summit experience</a:t>
            </a:r>
          </a:p>
          <a:p>
            <a:pPr algn="ctr" eaLnBrk="1" hangingPunct="1">
              <a:spcAft>
                <a:spcPts val="600"/>
              </a:spcAft>
              <a:defRPr/>
            </a:pPr>
            <a:r>
              <a:rPr lang="en-GB" sz="1100" dirty="0">
                <a:solidFill>
                  <a:prstClr val="white"/>
                </a:solidFill>
                <a:latin typeface="Rubik" panose="00000500000000000000" pitchFamily="2" charset="-79"/>
                <a:ea typeface="Arial" charset="0"/>
                <a:cs typeface="Rubik" panose="00000500000000000000" pitchFamily="2" charset="-79"/>
              </a:rPr>
              <a:t>Our team work tirelessly to create the perfect environment to ensure all our attendees get a high-quality personalised experience</a:t>
            </a:r>
          </a:p>
        </p:txBody>
      </p:sp>
      <p:sp>
        <p:nvSpPr>
          <p:cNvPr id="82" name="Rectangle 81">
            <a:extLst>
              <a:ext uri="{FF2B5EF4-FFF2-40B4-BE49-F238E27FC236}">
                <a16:creationId xmlns:a16="http://schemas.microsoft.com/office/drawing/2014/main" id="{EE74BB1E-164A-4824-A32C-79C2F97FE10A}"/>
              </a:ext>
            </a:extLst>
          </p:cNvPr>
          <p:cNvSpPr/>
          <p:nvPr/>
        </p:nvSpPr>
        <p:spPr>
          <a:xfrm>
            <a:off x="-30751" y="5373688"/>
            <a:ext cx="2486025" cy="1512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ctr" eaLnBrk="1" hangingPunct="1">
              <a:buSzPts val="1000"/>
            </a:pPr>
            <a:r>
              <a:rPr lang="en-GB" altLang="en-US" sz="1100" b="1" dirty="0">
                <a:solidFill>
                  <a:schemeClr val="bg1"/>
                </a:solidFill>
                <a:latin typeface="Rubik" panose="00000500000000000000" pitchFamily="2" charset="-79"/>
                <a:cs typeface="Rubik" panose="00000500000000000000" pitchFamily="2" charset="-79"/>
              </a:rPr>
              <a:t>Promote your learning solutions</a:t>
            </a:r>
            <a:br>
              <a:rPr lang="en-GB" altLang="en-US" sz="1100" dirty="0">
                <a:solidFill>
                  <a:schemeClr val="bg1"/>
                </a:solidFill>
                <a:latin typeface="Rubik" panose="00000500000000000000" pitchFamily="2" charset="-79"/>
                <a:cs typeface="Rubik" panose="00000500000000000000" pitchFamily="2" charset="-79"/>
              </a:rPr>
            </a:br>
            <a:endParaRPr lang="en-GB" altLang="en-US" sz="1100" dirty="0">
              <a:solidFill>
                <a:schemeClr val="bg1"/>
              </a:solidFill>
              <a:latin typeface="Rubik" panose="00000500000000000000" pitchFamily="2" charset="-79"/>
              <a:cs typeface="Rubik" panose="00000500000000000000" pitchFamily="2" charset="-79"/>
            </a:endParaRPr>
          </a:p>
          <a:p>
            <a:pPr algn="ctr" eaLnBrk="1" hangingPunct="1">
              <a:buSzPts val="1000"/>
            </a:pPr>
            <a:r>
              <a:rPr lang="en-GB" altLang="en-US" sz="1100" dirty="0">
                <a:solidFill>
                  <a:schemeClr val="bg1"/>
                </a:solidFill>
                <a:latin typeface="Rubik" panose="00000500000000000000" pitchFamily="2" charset="-79"/>
                <a:cs typeface="Rubik" panose="00000500000000000000" pitchFamily="2" charset="-79"/>
              </a:rPr>
              <a:t>As a sponsor you will benefit from a set number of set number of face to face meeting with engaged and qualified </a:t>
            </a:r>
            <a:br>
              <a:rPr lang="en-GB" altLang="en-US" sz="1100" dirty="0">
                <a:solidFill>
                  <a:schemeClr val="bg1"/>
                </a:solidFill>
                <a:latin typeface="Rubik" panose="00000500000000000000" pitchFamily="2" charset="-79"/>
                <a:cs typeface="Rubik" panose="00000500000000000000" pitchFamily="2" charset="-79"/>
              </a:rPr>
            </a:br>
            <a:r>
              <a:rPr lang="en-GB" altLang="en-US" sz="1100" dirty="0">
                <a:solidFill>
                  <a:schemeClr val="bg1"/>
                </a:solidFill>
                <a:latin typeface="Rubik" panose="00000500000000000000" pitchFamily="2" charset="-79"/>
                <a:cs typeface="Rubik" panose="00000500000000000000" pitchFamily="2" charset="-79"/>
              </a:rPr>
              <a:t>senior HR buyers</a:t>
            </a:r>
          </a:p>
        </p:txBody>
      </p:sp>
      <p:sp>
        <p:nvSpPr>
          <p:cNvPr id="84" name="Rectangle 83">
            <a:extLst>
              <a:ext uri="{FF2B5EF4-FFF2-40B4-BE49-F238E27FC236}">
                <a16:creationId xmlns:a16="http://schemas.microsoft.com/office/drawing/2014/main" id="{64CC3259-6153-4E24-9D01-1377EF91EDA5}"/>
              </a:ext>
            </a:extLst>
          </p:cNvPr>
          <p:cNvSpPr/>
          <p:nvPr/>
        </p:nvSpPr>
        <p:spPr>
          <a:xfrm>
            <a:off x="4887325" y="5286350"/>
            <a:ext cx="2430462" cy="1512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600"/>
              </a:spcAft>
            </a:pPr>
            <a:r>
              <a:rPr lang="en-US" altLang="en-US" sz="1100" b="1" dirty="0">
                <a:solidFill>
                  <a:srgbClr val="FFFFFF"/>
                </a:solidFill>
                <a:latin typeface="Rubik" panose="00000500000000000000" pitchFamily="2" charset="-79"/>
                <a:cs typeface="Rubik" panose="00000500000000000000" pitchFamily="2" charset="-79"/>
              </a:rPr>
              <a:t>Convenience</a:t>
            </a:r>
          </a:p>
          <a:p>
            <a:pPr algn="ctr" eaLnBrk="1" hangingPunct="1">
              <a:spcAft>
                <a:spcPts val="600"/>
              </a:spcAft>
            </a:pPr>
            <a:r>
              <a:rPr lang="en-GB" altLang="en-US" sz="1100" dirty="0">
                <a:solidFill>
                  <a:srgbClr val="FFFFFF"/>
                </a:solidFill>
                <a:latin typeface="Rubik" panose="00000500000000000000" pitchFamily="2" charset="-79"/>
                <a:cs typeface="Rubik" panose="00000500000000000000" pitchFamily="2" charset="-79"/>
              </a:rPr>
              <a:t>Via our  online event dashboard, you will have access to detailed profiles of attendees from which to pre-select your best prospects and the sessions you’d like to attend</a:t>
            </a:r>
            <a:endParaRPr lang="en-US" altLang="en-US" sz="1100" dirty="0">
              <a:solidFill>
                <a:srgbClr val="FFFFFF"/>
              </a:solidFill>
              <a:latin typeface="Rubik" panose="00000500000000000000" pitchFamily="2" charset="-79"/>
              <a:cs typeface="Rubik" panose="00000500000000000000" pitchFamily="2" charset="-79"/>
            </a:endParaRPr>
          </a:p>
        </p:txBody>
      </p:sp>
      <p:pic>
        <p:nvPicPr>
          <p:cNvPr id="13332" name="Picture 85">
            <a:extLst>
              <a:ext uri="{FF2B5EF4-FFF2-40B4-BE49-F238E27FC236}">
                <a16:creationId xmlns:a16="http://schemas.microsoft.com/office/drawing/2014/main" id="{5A18025F-2DC8-402B-976D-1FA30BCB54DE}"/>
              </a:ext>
            </a:extLst>
          </p:cNvPr>
          <p:cNvPicPr>
            <a:picLocks noChangeAspect="1"/>
          </p:cNvPicPr>
          <p:nvPr/>
        </p:nvPicPr>
        <p:blipFill>
          <a:blip r:embed="rId3">
            <a:extLst>
              <a:ext uri="{28A0092B-C50C-407E-A947-70E740481C1C}">
                <a14:useLocalDpi xmlns:a14="http://schemas.microsoft.com/office/drawing/2010/main" val="0"/>
              </a:ext>
            </a:extLst>
          </a:blip>
          <a:srcRect r="3505"/>
          <a:stretch>
            <a:fillRect/>
          </a:stretch>
        </p:blipFill>
        <p:spPr bwMode="auto">
          <a:xfrm>
            <a:off x="17461" y="936626"/>
            <a:ext cx="2437813"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86">
            <a:extLst>
              <a:ext uri="{FF2B5EF4-FFF2-40B4-BE49-F238E27FC236}">
                <a16:creationId xmlns:a16="http://schemas.microsoft.com/office/drawing/2014/main" id="{148DA224-8292-4F16-B6A4-380E21EB5CA9}"/>
              </a:ext>
            </a:extLst>
          </p:cNvPr>
          <p:cNvPicPr>
            <a:picLocks noChangeAspect="1"/>
          </p:cNvPicPr>
          <p:nvPr/>
        </p:nvPicPr>
        <p:blipFill>
          <a:blip r:embed="rId4">
            <a:extLst>
              <a:ext uri="{28A0092B-C50C-407E-A947-70E740481C1C}">
                <a14:useLocalDpi xmlns:a14="http://schemas.microsoft.com/office/drawing/2010/main" val="0"/>
              </a:ext>
            </a:extLst>
          </a:blip>
          <a:srcRect l="6099" t="15022" r="14619" b="3043"/>
          <a:stretch>
            <a:fillRect/>
          </a:stretch>
        </p:blipFill>
        <p:spPr bwMode="auto">
          <a:xfrm>
            <a:off x="2446284" y="5348288"/>
            <a:ext cx="243046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87">
            <a:extLst>
              <a:ext uri="{FF2B5EF4-FFF2-40B4-BE49-F238E27FC236}">
                <a16:creationId xmlns:a16="http://schemas.microsoft.com/office/drawing/2014/main" id="{EA0AB721-B91B-49F6-90B2-423CFFC8A501}"/>
              </a:ext>
            </a:extLst>
          </p:cNvPr>
          <p:cNvPicPr>
            <a:picLocks noChangeAspect="1"/>
          </p:cNvPicPr>
          <p:nvPr/>
        </p:nvPicPr>
        <p:blipFill>
          <a:blip r:embed="rId5">
            <a:extLst>
              <a:ext uri="{28A0092B-C50C-407E-A947-70E740481C1C}">
                <a14:useLocalDpi xmlns:a14="http://schemas.microsoft.com/office/drawing/2010/main" val="0"/>
              </a:ext>
            </a:extLst>
          </a:blip>
          <a:srcRect b="1268"/>
          <a:stretch>
            <a:fillRect/>
          </a:stretch>
        </p:blipFill>
        <p:spPr bwMode="auto">
          <a:xfrm>
            <a:off x="4868884" y="932798"/>
            <a:ext cx="24304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89">
            <a:extLst>
              <a:ext uri="{FF2B5EF4-FFF2-40B4-BE49-F238E27FC236}">
                <a16:creationId xmlns:a16="http://schemas.microsoft.com/office/drawing/2014/main" id="{20F68771-8FE4-460D-A1FE-EB2ACC6FAF11}"/>
              </a:ext>
            </a:extLst>
          </p:cNvPr>
          <p:cNvPicPr>
            <a:picLocks noChangeAspect="1"/>
          </p:cNvPicPr>
          <p:nvPr/>
        </p:nvPicPr>
        <p:blipFill>
          <a:blip r:embed="rId6">
            <a:extLst>
              <a:ext uri="{28A0092B-C50C-407E-A947-70E740481C1C}">
                <a14:useLocalDpi xmlns:a14="http://schemas.microsoft.com/office/drawing/2010/main" val="0"/>
              </a:ext>
            </a:extLst>
          </a:blip>
          <a:srcRect r="3755"/>
          <a:stretch>
            <a:fillRect/>
          </a:stretch>
        </p:blipFill>
        <p:spPr bwMode="auto">
          <a:xfrm>
            <a:off x="33337" y="3847259"/>
            <a:ext cx="246797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8" name="Picture 91">
            <a:extLst>
              <a:ext uri="{FF2B5EF4-FFF2-40B4-BE49-F238E27FC236}">
                <a16:creationId xmlns:a16="http://schemas.microsoft.com/office/drawing/2014/main" id="{A523AB7C-8201-4020-809C-C47527DDDA6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7786" y="5353845"/>
            <a:ext cx="255904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92">
            <a:extLst>
              <a:ext uri="{FF2B5EF4-FFF2-40B4-BE49-F238E27FC236}">
                <a16:creationId xmlns:a16="http://schemas.microsoft.com/office/drawing/2014/main" id="{79018787-8696-468E-9F5F-924B6597DBF7}"/>
              </a:ext>
            </a:extLst>
          </p:cNvPr>
          <p:cNvPicPr>
            <a:picLocks noChangeAspect="1"/>
          </p:cNvPicPr>
          <p:nvPr/>
        </p:nvPicPr>
        <p:blipFill>
          <a:blip r:embed="rId8">
            <a:extLst>
              <a:ext uri="{28A0092B-C50C-407E-A947-70E740481C1C}">
                <a14:useLocalDpi xmlns:a14="http://schemas.microsoft.com/office/drawing/2010/main" val="0"/>
              </a:ext>
            </a:extLst>
          </a:blip>
          <a:srcRect t="6947" r="4913" b="5345"/>
          <a:stretch>
            <a:fillRect/>
          </a:stretch>
        </p:blipFill>
        <p:spPr bwMode="auto">
          <a:xfrm>
            <a:off x="4884150" y="3860800"/>
            <a:ext cx="243363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0" name="Rectangle 93">
            <a:extLst>
              <a:ext uri="{FF2B5EF4-FFF2-40B4-BE49-F238E27FC236}">
                <a16:creationId xmlns:a16="http://schemas.microsoft.com/office/drawing/2014/main" id="{1020EB8A-1001-4B4F-8063-873960A899D7}"/>
              </a:ext>
            </a:extLst>
          </p:cNvPr>
          <p:cNvSpPr>
            <a:spLocks noChangeArrowheads="1"/>
          </p:cNvSpPr>
          <p:nvPr/>
        </p:nvSpPr>
        <p:spPr bwMode="auto">
          <a:xfrm>
            <a:off x="6506" y="2582614"/>
            <a:ext cx="2415931" cy="84638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600"/>
              </a:spcAft>
            </a:pPr>
            <a:r>
              <a:rPr lang="en-US" altLang="en-US" sz="1100" b="1" dirty="0">
                <a:solidFill>
                  <a:schemeClr val="bg1"/>
                </a:solidFill>
                <a:latin typeface="Rubik" panose="00000500000000000000" pitchFamily="2" charset="-79"/>
                <a:cs typeface="Rubik" panose="00000500000000000000" pitchFamily="2" charset="-79"/>
              </a:rPr>
              <a:t>It’s free!</a:t>
            </a:r>
          </a:p>
          <a:p>
            <a:pPr algn="ctr" eaLnBrk="1" hangingPunct="1">
              <a:spcAft>
                <a:spcPts val="600"/>
              </a:spcAft>
            </a:pPr>
            <a:r>
              <a:rPr lang="en-GB" altLang="en-US" sz="1100" dirty="0">
                <a:solidFill>
                  <a:schemeClr val="bg1"/>
                </a:solidFill>
                <a:latin typeface="Rubik" panose="00000500000000000000" pitchFamily="2" charset="-79"/>
                <a:cs typeface="Rubik" panose="00000500000000000000" pitchFamily="2" charset="-79"/>
              </a:rPr>
              <a:t>If you’re a senior HR decision maker and budget holder there is no charge to attend </a:t>
            </a:r>
            <a:endParaRPr lang="en-US" altLang="en-US" sz="1100" dirty="0">
              <a:solidFill>
                <a:schemeClr val="bg1"/>
              </a:solidFill>
              <a:latin typeface="Rubik" panose="00000500000000000000" pitchFamily="2" charset="-79"/>
              <a:cs typeface="Rubik" panose="00000500000000000000" pitchFamily="2" charset="-79"/>
            </a:endParaRPr>
          </a:p>
        </p:txBody>
      </p:sp>
      <p:sp>
        <p:nvSpPr>
          <p:cNvPr id="96" name="Rectangle 95">
            <a:extLst>
              <a:ext uri="{FF2B5EF4-FFF2-40B4-BE49-F238E27FC236}">
                <a16:creationId xmlns:a16="http://schemas.microsoft.com/office/drawing/2014/main" id="{771AF25E-38CC-437E-9B67-E5F938D49CBF}"/>
              </a:ext>
            </a:extLst>
          </p:cNvPr>
          <p:cNvSpPr/>
          <p:nvPr/>
        </p:nvSpPr>
        <p:spPr>
          <a:xfrm>
            <a:off x="2720387" y="1011212"/>
            <a:ext cx="1905000" cy="1677382"/>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600"/>
              </a:spcAft>
            </a:pPr>
            <a:r>
              <a:rPr lang="en-US" altLang="en-US" sz="1100" b="1" dirty="0">
                <a:solidFill>
                  <a:schemeClr val="bg1"/>
                </a:solidFill>
                <a:latin typeface="Rubik" panose="00000500000000000000" pitchFamily="2" charset="-79"/>
                <a:cs typeface="Rubik" panose="00000500000000000000" pitchFamily="2" charset="-79"/>
              </a:rPr>
              <a:t>Time saving</a:t>
            </a:r>
          </a:p>
          <a:p>
            <a:pPr algn="ctr" eaLnBrk="1" hangingPunct="1">
              <a:spcAft>
                <a:spcPts val="600"/>
              </a:spcAft>
            </a:pPr>
            <a:r>
              <a:rPr lang="en-GB" altLang="en-US" sz="1100" dirty="0">
                <a:solidFill>
                  <a:schemeClr val="bg1"/>
                </a:solidFill>
                <a:latin typeface="Rubik" panose="00000500000000000000" pitchFamily="2" charset="-79"/>
                <a:cs typeface="Rubik" panose="00000500000000000000" pitchFamily="2" charset="-79"/>
              </a:rPr>
              <a:t>Two consolidated days in which to meet a range of new HR vendors offering business solutions - all in one place</a:t>
            </a:r>
            <a:endParaRPr lang="en-US" altLang="en-US" sz="1100" dirty="0">
              <a:solidFill>
                <a:schemeClr val="bg1"/>
              </a:solidFill>
              <a:latin typeface="Rubik" panose="00000500000000000000" pitchFamily="2" charset="-79"/>
              <a:cs typeface="Rubik" panose="00000500000000000000" pitchFamily="2" charset="-79"/>
            </a:endParaRPr>
          </a:p>
          <a:p>
            <a:pPr algn="ctr" eaLnBrk="1" hangingPunct="1">
              <a:spcAft>
                <a:spcPts val="600"/>
              </a:spcAft>
            </a:pPr>
            <a:endParaRPr lang="en-US" altLang="en-US" sz="1100" dirty="0">
              <a:solidFill>
                <a:schemeClr val="bg1"/>
              </a:solidFill>
              <a:latin typeface="Rubik" panose="00000500000000000000" pitchFamily="2" charset="-79"/>
              <a:cs typeface="Rubik" panose="00000500000000000000" pitchFamily="2" charset="-79"/>
            </a:endParaRPr>
          </a:p>
          <a:p>
            <a:pPr algn="ctr" eaLnBrk="1" hangingPunct="1">
              <a:spcAft>
                <a:spcPts val="600"/>
              </a:spcAft>
            </a:pPr>
            <a:endParaRPr lang="en-US" altLang="en-US" sz="1100" dirty="0">
              <a:solidFill>
                <a:schemeClr val="bg1"/>
              </a:solidFill>
              <a:latin typeface="Rubik" panose="00000500000000000000" pitchFamily="2" charset="-79"/>
              <a:cs typeface="Rubik" panose="00000500000000000000" pitchFamily="2" charset="-79"/>
            </a:endParaRPr>
          </a:p>
        </p:txBody>
      </p:sp>
      <p:sp>
        <p:nvSpPr>
          <p:cNvPr id="97" name="Rectangle 96">
            <a:extLst>
              <a:ext uri="{FF2B5EF4-FFF2-40B4-BE49-F238E27FC236}">
                <a16:creationId xmlns:a16="http://schemas.microsoft.com/office/drawing/2014/main" id="{0F340705-14F5-4B23-B05D-58D66339046F}"/>
              </a:ext>
            </a:extLst>
          </p:cNvPr>
          <p:cNvSpPr/>
          <p:nvPr/>
        </p:nvSpPr>
        <p:spPr>
          <a:xfrm>
            <a:off x="2555449" y="3989171"/>
            <a:ext cx="2146986" cy="1523494"/>
          </a:xfrm>
          <a:prstGeom prst="rect">
            <a:avLst/>
          </a:prstGeom>
          <a:noFill/>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600"/>
              </a:spcAft>
            </a:pPr>
            <a:r>
              <a:rPr lang="en-US" altLang="en-US" sz="1100" b="1" dirty="0">
                <a:solidFill>
                  <a:schemeClr val="bg1"/>
                </a:solidFill>
                <a:latin typeface="Rubik" panose="00000500000000000000" pitchFamily="2" charset="-79"/>
                <a:cs typeface="Rubik" panose="00000500000000000000" pitchFamily="2" charset="-79"/>
              </a:rPr>
              <a:t>Personalised</a:t>
            </a:r>
            <a:br>
              <a:rPr lang="en-US" altLang="en-US" sz="1100" dirty="0">
                <a:solidFill>
                  <a:schemeClr val="bg1"/>
                </a:solidFill>
                <a:latin typeface="Rubik" panose="00000500000000000000" pitchFamily="2" charset="-79"/>
                <a:cs typeface="Rubik" panose="00000500000000000000" pitchFamily="2" charset="-79"/>
              </a:rPr>
            </a:br>
            <a:br>
              <a:rPr lang="en-US" altLang="en-US" sz="1100" dirty="0">
                <a:solidFill>
                  <a:schemeClr val="bg1"/>
                </a:solidFill>
                <a:latin typeface="Rubik" panose="00000500000000000000" pitchFamily="2" charset="-79"/>
                <a:cs typeface="Rubik" panose="00000500000000000000" pitchFamily="2" charset="-79"/>
              </a:rPr>
            </a:br>
            <a:r>
              <a:rPr lang="en-GB" altLang="en-US" sz="1100" dirty="0">
                <a:solidFill>
                  <a:schemeClr val="bg1"/>
                </a:solidFill>
                <a:latin typeface="Rubik" panose="00000500000000000000" pitchFamily="2" charset="-79"/>
                <a:cs typeface="Rubik" panose="00000500000000000000" pitchFamily="2" charset="-79"/>
              </a:rPr>
              <a:t>Tailor your experience with a personalised agenda ensuring that every moment on-site will reflect your company's upcoming needs and interests</a:t>
            </a:r>
          </a:p>
          <a:p>
            <a:pPr algn="ctr" eaLnBrk="1" hangingPunct="1">
              <a:spcAft>
                <a:spcPts val="600"/>
              </a:spcAft>
            </a:pPr>
            <a:endParaRPr lang="en-US" altLang="en-US" sz="1100" dirty="0">
              <a:solidFill>
                <a:schemeClr val="bg1"/>
              </a:solidFill>
              <a:latin typeface="Rubik" panose="00000500000000000000" pitchFamily="2" charset="-79"/>
              <a:cs typeface="Rubik" panose="00000500000000000000" pitchFamily="2" charset="-79"/>
            </a:endParaRPr>
          </a:p>
        </p:txBody>
      </p:sp>
      <p:sp>
        <p:nvSpPr>
          <p:cNvPr id="98" name="Rectangle 97">
            <a:extLst>
              <a:ext uri="{FF2B5EF4-FFF2-40B4-BE49-F238E27FC236}">
                <a16:creationId xmlns:a16="http://schemas.microsoft.com/office/drawing/2014/main" id="{02ADF369-9FFA-4D3F-B9C4-CEF821939EDD}"/>
              </a:ext>
            </a:extLst>
          </p:cNvPr>
          <p:cNvSpPr/>
          <p:nvPr/>
        </p:nvSpPr>
        <p:spPr>
          <a:xfrm>
            <a:off x="4828543" y="2560772"/>
            <a:ext cx="2471614" cy="1431161"/>
          </a:xfrm>
          <a:prstGeom prst="rect">
            <a:avLst/>
          </a:prstGeom>
          <a:noFill/>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600"/>
              </a:spcAft>
            </a:pPr>
            <a:r>
              <a:rPr lang="en-US" altLang="en-US" sz="1100" b="1" dirty="0">
                <a:solidFill>
                  <a:schemeClr val="bg1"/>
                </a:solidFill>
                <a:latin typeface="Rubik" panose="00000500000000000000" pitchFamily="2" charset="-79"/>
                <a:cs typeface="Rubik" panose="00000500000000000000" pitchFamily="2" charset="-79"/>
              </a:rPr>
              <a:t>Network!</a:t>
            </a:r>
          </a:p>
          <a:p>
            <a:pPr algn="ctr" eaLnBrk="1" hangingPunct="1">
              <a:spcAft>
                <a:spcPts val="600"/>
              </a:spcAft>
            </a:pPr>
            <a:r>
              <a:rPr lang="en-GB" altLang="en-US" sz="1100" dirty="0">
                <a:solidFill>
                  <a:schemeClr val="bg1"/>
                </a:solidFill>
                <a:latin typeface="Rubik" panose="00000500000000000000" pitchFamily="2" charset="-79"/>
                <a:cs typeface="Rubik" panose="00000500000000000000" pitchFamily="2" charset="-79"/>
              </a:rPr>
              <a:t>Meet and network with other Heads of HR, sharing ideas and best practice, and develop long-lasting relationships with your peers</a:t>
            </a:r>
          </a:p>
          <a:p>
            <a:pPr algn="ctr" eaLnBrk="1" hangingPunct="1">
              <a:spcAft>
                <a:spcPts val="600"/>
              </a:spcAft>
            </a:pPr>
            <a:endParaRPr lang="en-US" altLang="en-US" sz="1100" dirty="0">
              <a:solidFill>
                <a:schemeClr val="bg1"/>
              </a:solidFill>
              <a:latin typeface="Rubik" panose="00000500000000000000" pitchFamily="2" charset="-79"/>
              <a:cs typeface="Rubik" panose="00000500000000000000" pitchFamily="2" charset="-79"/>
            </a:endParaRPr>
          </a:p>
        </p:txBody>
      </p:sp>
      <p:sp>
        <p:nvSpPr>
          <p:cNvPr id="13344" name="Rectangle 98">
            <a:extLst>
              <a:ext uri="{FF2B5EF4-FFF2-40B4-BE49-F238E27FC236}">
                <a16:creationId xmlns:a16="http://schemas.microsoft.com/office/drawing/2014/main" id="{C46CE3C8-C9C5-47AB-B2DD-A56AE73C7FCB}"/>
              </a:ext>
            </a:extLst>
          </p:cNvPr>
          <p:cNvSpPr>
            <a:spLocks noChangeArrowheads="1"/>
          </p:cNvSpPr>
          <p:nvPr/>
        </p:nvSpPr>
        <p:spPr bwMode="auto">
          <a:xfrm>
            <a:off x="5155612" y="5681663"/>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en-US" sz="800">
                <a:solidFill>
                  <a:schemeClr val="bg1"/>
                </a:solidFill>
                <a:latin typeface="DIN-Regular"/>
                <a:ea typeface="DIN-Regular"/>
                <a:cs typeface="DIN-Regular"/>
              </a:rPr>
              <a:t>.</a:t>
            </a:r>
            <a:endParaRPr lang="en-US" altLang="en-US" sz="1100">
              <a:solidFill>
                <a:schemeClr val="bg1"/>
              </a:solidFill>
              <a:latin typeface="DIN-Regular"/>
              <a:ea typeface="DIN-Regular"/>
              <a:cs typeface="DIN-Regular"/>
            </a:endParaRPr>
          </a:p>
        </p:txBody>
      </p:sp>
      <p:sp>
        <p:nvSpPr>
          <p:cNvPr id="100" name="Rectangle 99">
            <a:extLst>
              <a:ext uri="{FF2B5EF4-FFF2-40B4-BE49-F238E27FC236}">
                <a16:creationId xmlns:a16="http://schemas.microsoft.com/office/drawing/2014/main" id="{3AA68841-9B5A-4E05-AEFF-1736017FEA4C}"/>
              </a:ext>
            </a:extLst>
          </p:cNvPr>
          <p:cNvSpPr/>
          <p:nvPr/>
        </p:nvSpPr>
        <p:spPr>
          <a:xfrm>
            <a:off x="7644810" y="922366"/>
            <a:ext cx="1905000" cy="1277273"/>
          </a:xfrm>
          <a:prstGeom prst="rect">
            <a:avLst/>
          </a:prstGeom>
          <a:noFill/>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600"/>
              </a:spcAft>
            </a:pPr>
            <a:r>
              <a:rPr lang="en-GB" altLang="en-US" sz="1100" b="1" dirty="0">
                <a:solidFill>
                  <a:schemeClr val="bg1"/>
                </a:solidFill>
                <a:latin typeface="Rubik" panose="00000500000000000000" pitchFamily="2" charset="-79"/>
                <a:cs typeface="Rubik" panose="00000500000000000000" pitchFamily="2" charset="-79"/>
              </a:rPr>
              <a:t>Learn, discover</a:t>
            </a:r>
            <a:br>
              <a:rPr lang="en-GB" altLang="en-US" sz="1100" dirty="0">
                <a:solidFill>
                  <a:schemeClr val="bg1"/>
                </a:solidFill>
                <a:latin typeface="Rubik" panose="00000500000000000000" pitchFamily="2" charset="-79"/>
                <a:cs typeface="Rubik" panose="00000500000000000000" pitchFamily="2" charset="-79"/>
              </a:rPr>
            </a:br>
            <a:br>
              <a:rPr lang="en-GB" altLang="en-US" sz="1100" dirty="0">
                <a:solidFill>
                  <a:schemeClr val="bg1"/>
                </a:solidFill>
                <a:latin typeface="Rubik" panose="00000500000000000000" pitchFamily="2" charset="-79"/>
                <a:cs typeface="Rubik" panose="00000500000000000000" pitchFamily="2" charset="-79"/>
              </a:rPr>
            </a:br>
            <a:r>
              <a:rPr lang="en-GB" altLang="en-US" sz="1100" dirty="0">
                <a:solidFill>
                  <a:schemeClr val="bg1"/>
                </a:solidFill>
                <a:latin typeface="Rubik" panose="00000500000000000000" pitchFamily="2" charset="-79"/>
                <a:cs typeface="Rubik" panose="00000500000000000000" pitchFamily="2" charset="-79"/>
              </a:rPr>
              <a:t>Gain thought-provoking insight, practical solutions and quality time with top-level contacts from top MENA brands</a:t>
            </a:r>
            <a:endParaRPr lang="en-US" altLang="en-US" sz="1100" dirty="0">
              <a:solidFill>
                <a:schemeClr val="bg1"/>
              </a:solidFill>
              <a:latin typeface="Rubik" panose="00000500000000000000" pitchFamily="2" charset="-79"/>
              <a:cs typeface="Rubik" panose="00000500000000000000" pitchFamily="2" charset="-79"/>
            </a:endParaRPr>
          </a:p>
        </p:txBody>
      </p:sp>
      <p:pic>
        <p:nvPicPr>
          <p:cNvPr id="3" name="Picture 2">
            <a:extLst>
              <a:ext uri="{FF2B5EF4-FFF2-40B4-BE49-F238E27FC236}">
                <a16:creationId xmlns:a16="http://schemas.microsoft.com/office/drawing/2014/main" id="{88667591-9C62-4089-B214-D9DA0B4297E6}"/>
              </a:ext>
            </a:extLst>
          </p:cNvPr>
          <p:cNvPicPr>
            <a:picLocks noChangeAspect="1"/>
          </p:cNvPicPr>
          <p:nvPr/>
        </p:nvPicPr>
        <p:blipFill rotWithShape="1">
          <a:blip r:embed="rId9">
            <a:extLst>
              <a:ext uri="{28A0092B-C50C-407E-A947-70E740481C1C}">
                <a14:useLocalDpi xmlns:a14="http://schemas.microsoft.com/office/drawing/2010/main" val="0"/>
              </a:ext>
            </a:extLst>
          </a:blip>
          <a:srcRect r="3780" b="38750"/>
          <a:stretch/>
        </p:blipFill>
        <p:spPr>
          <a:xfrm>
            <a:off x="2476934" y="2322513"/>
            <a:ext cx="2376642" cy="1512887"/>
          </a:xfrm>
          <a:prstGeom prst="rect">
            <a:avLst/>
          </a:prstGeom>
        </p:spPr>
      </p:pic>
      <p:pic>
        <p:nvPicPr>
          <p:cNvPr id="5" name="Picture 4">
            <a:extLst>
              <a:ext uri="{FF2B5EF4-FFF2-40B4-BE49-F238E27FC236}">
                <a16:creationId xmlns:a16="http://schemas.microsoft.com/office/drawing/2014/main" id="{ACCF17F5-0445-4F21-A8D0-7A4C762CE30D}"/>
              </a:ext>
            </a:extLst>
          </p:cNvPr>
          <p:cNvPicPr>
            <a:picLocks noChangeAspect="1"/>
          </p:cNvPicPr>
          <p:nvPr/>
        </p:nvPicPr>
        <p:blipFill rotWithShape="1">
          <a:blip r:embed="rId10">
            <a:extLst>
              <a:ext uri="{28A0092B-C50C-407E-A947-70E740481C1C}">
                <a14:useLocalDpi xmlns:a14="http://schemas.microsoft.com/office/drawing/2010/main" val="0"/>
              </a:ext>
            </a:extLst>
          </a:blip>
          <a:srcRect t="5116" b="30486"/>
          <a:stretch/>
        </p:blipFill>
        <p:spPr>
          <a:xfrm>
            <a:off x="7324004" y="2322513"/>
            <a:ext cx="2576853" cy="15565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54615F4-305F-4484-89E5-5DB82856F514}"/>
              </a:ext>
            </a:extLst>
          </p:cNvPr>
          <p:cNvSpPr/>
          <p:nvPr/>
        </p:nvSpPr>
        <p:spPr>
          <a:xfrm>
            <a:off x="0" y="6165304"/>
            <a:ext cx="9906000" cy="692696"/>
          </a:xfrm>
          <a:prstGeom prst="rect">
            <a:avLst/>
          </a:prstGeom>
          <a:solidFill>
            <a:srgbClr val="1E1242"/>
          </a:solidFill>
          <a:ln>
            <a:solidFill>
              <a:srgbClr val="1E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7A564F7E-23E5-4BA0-A165-0B0189214EF8}"/>
              </a:ext>
            </a:extLst>
          </p:cNvPr>
          <p:cNvSpPr txBox="1"/>
          <p:nvPr/>
        </p:nvSpPr>
        <p:spPr>
          <a:xfrm>
            <a:off x="519113" y="857250"/>
            <a:ext cx="8920162" cy="2540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14341" name="AutoShape 10" descr="Image result for the gap partnership">
            <a:extLst>
              <a:ext uri="{FF2B5EF4-FFF2-40B4-BE49-F238E27FC236}">
                <a16:creationId xmlns:a16="http://schemas.microsoft.com/office/drawing/2014/main" id="{C0E289A4-6B87-44B7-B8A5-DA44179C6666}"/>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2" name="AutoShape 8" descr="Image result for innovation central logo">
            <a:extLst>
              <a:ext uri="{FF2B5EF4-FFF2-40B4-BE49-F238E27FC236}">
                <a16:creationId xmlns:a16="http://schemas.microsoft.com/office/drawing/2014/main" id="{84DEEB1E-07BB-4B27-8043-664C5B6BA109}"/>
              </a:ext>
            </a:extLst>
          </p:cNvPr>
          <p:cNvSpPr>
            <a:spLocks noChangeAspect="1" noChangeArrowheads="1"/>
          </p:cNvSpPr>
          <p:nvPr/>
        </p:nvSpPr>
        <p:spPr bwMode="auto">
          <a:xfrm>
            <a:off x="688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3" name="AutoShape 10" descr="Image result for innovation central logo">
            <a:extLst>
              <a:ext uri="{FF2B5EF4-FFF2-40B4-BE49-F238E27FC236}">
                <a16:creationId xmlns:a16="http://schemas.microsoft.com/office/drawing/2014/main" id="{2DD57750-9D3B-4727-9E00-B4C984958835}"/>
              </a:ext>
            </a:extLst>
          </p:cNvPr>
          <p:cNvSpPr>
            <a:spLocks noChangeAspect="1" noChangeArrowheads="1"/>
          </p:cNvSpPr>
          <p:nvPr/>
        </p:nvSpPr>
        <p:spPr bwMode="auto">
          <a:xfrm>
            <a:off x="841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4" name="AutoShape 12" descr="Image result for innovation central logo">
            <a:extLst>
              <a:ext uri="{FF2B5EF4-FFF2-40B4-BE49-F238E27FC236}">
                <a16:creationId xmlns:a16="http://schemas.microsoft.com/office/drawing/2014/main" id="{C9E565FA-5D1C-42CD-9D07-FFE678AFB612}"/>
              </a:ext>
            </a:extLst>
          </p:cNvPr>
          <p:cNvSpPr>
            <a:spLocks noChangeAspect="1" noChangeArrowheads="1"/>
          </p:cNvSpPr>
          <p:nvPr/>
        </p:nvSpPr>
        <p:spPr bwMode="auto">
          <a:xfrm>
            <a:off x="993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5" name="AutoShape 14" descr="Image result for innovation central logo">
            <a:extLst>
              <a:ext uri="{FF2B5EF4-FFF2-40B4-BE49-F238E27FC236}">
                <a16:creationId xmlns:a16="http://schemas.microsoft.com/office/drawing/2014/main" id="{4B8B64B7-58CE-4FC7-88CD-7F192FC50EC5}"/>
              </a:ext>
            </a:extLst>
          </p:cNvPr>
          <p:cNvSpPr>
            <a:spLocks noChangeAspect="1" noChangeArrowheads="1"/>
          </p:cNvSpPr>
          <p:nvPr/>
        </p:nvSpPr>
        <p:spPr bwMode="auto">
          <a:xfrm>
            <a:off x="1146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47" name="TextBox 25">
            <a:extLst>
              <a:ext uri="{FF2B5EF4-FFF2-40B4-BE49-F238E27FC236}">
                <a16:creationId xmlns:a16="http://schemas.microsoft.com/office/drawing/2014/main" id="{E3BCE5BF-26BE-4636-A154-66C5DBAAF38E}"/>
              </a:ext>
            </a:extLst>
          </p:cNvPr>
          <p:cNvSpPr txBox="1">
            <a:spLocks noChangeArrowheads="1"/>
          </p:cNvSpPr>
          <p:nvPr/>
        </p:nvSpPr>
        <p:spPr bwMode="auto">
          <a:xfrm>
            <a:off x="273050" y="565150"/>
            <a:ext cx="5497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Hear it from others</a:t>
            </a:r>
            <a:r>
              <a:rPr kumimoji="0" lang="mr-IN" altLang="en-US" sz="2000" b="1" i="0" u="none" strike="noStrike" kern="1200" cap="none" spc="0" normalizeH="0" baseline="0" noProof="0" dirty="0">
                <a:ln>
                  <a:noFill/>
                </a:ln>
                <a:solidFill>
                  <a:srgbClr val="1E1242"/>
                </a:solidFill>
                <a:effectLst/>
                <a:uLnTx/>
                <a:uFillTx/>
                <a:latin typeface="Rubik" panose="00000500000000000000" pitchFamily="2" charset="-79"/>
                <a:ea typeface="+mn-ea"/>
              </a:rPr>
              <a:t>…</a:t>
            </a:r>
            <a:endParaRPr kumimoji="0" lang="en-US" altLang="en-US" sz="20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endParaRPr>
          </a:p>
        </p:txBody>
      </p:sp>
      <p:sp>
        <p:nvSpPr>
          <p:cNvPr id="14348" name="Rectangle 5">
            <a:extLst>
              <a:ext uri="{FF2B5EF4-FFF2-40B4-BE49-F238E27FC236}">
                <a16:creationId xmlns:a16="http://schemas.microsoft.com/office/drawing/2014/main" id="{4604014B-03B5-466D-8FF5-D61161FAA659}"/>
              </a:ext>
            </a:extLst>
          </p:cNvPr>
          <p:cNvSpPr>
            <a:spLocks noChangeArrowheads="1"/>
          </p:cNvSpPr>
          <p:nvPr/>
        </p:nvSpPr>
        <p:spPr bwMode="auto">
          <a:xfrm>
            <a:off x="249238" y="1103313"/>
            <a:ext cx="44815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Summit Events are based in London and have been organising sector leading industry networking events for over 25 years. Our aim is to provide a high-quality, personalised service to our clients, and ensure that they get the maximum value from each event. We are proud of our reputation and the long term relationships we have built through our consistent service.</a:t>
            </a:r>
          </a:p>
        </p:txBody>
      </p:sp>
      <p:pic>
        <p:nvPicPr>
          <p:cNvPr id="14349" name="Picture 1">
            <a:hlinkClick r:id="rId2"/>
            <a:extLst>
              <a:ext uri="{FF2B5EF4-FFF2-40B4-BE49-F238E27FC236}">
                <a16:creationId xmlns:a16="http://schemas.microsoft.com/office/drawing/2014/main" id="{310BD223-5720-4055-B536-5468CD52DAFB}"/>
              </a:ext>
            </a:extLst>
          </p:cNvPr>
          <p:cNvPicPr>
            <a:picLocks noChangeAspect="1"/>
          </p:cNvPicPr>
          <p:nvPr/>
        </p:nvPicPr>
        <p:blipFill>
          <a:blip r:embed="rId3">
            <a:extLst>
              <a:ext uri="{28A0092B-C50C-407E-A947-70E740481C1C}">
                <a14:useLocalDpi xmlns:a14="http://schemas.microsoft.com/office/drawing/2010/main" val="0"/>
              </a:ext>
            </a:extLst>
          </a:blip>
          <a:srcRect l="16263" r="8643"/>
          <a:stretch>
            <a:fillRect/>
          </a:stretch>
        </p:blipFill>
        <p:spPr bwMode="auto">
          <a:xfrm>
            <a:off x="5451474" y="511175"/>
            <a:ext cx="3757613" cy="212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2">
            <a:extLst>
              <a:ext uri="{FF2B5EF4-FFF2-40B4-BE49-F238E27FC236}">
                <a16:creationId xmlns:a16="http://schemas.microsoft.com/office/drawing/2014/main" id="{D5087FD5-F12E-4A9C-9A79-DE8E4ED32C22}"/>
              </a:ext>
            </a:extLst>
          </p:cNvPr>
          <p:cNvSpPr/>
          <p:nvPr/>
        </p:nvSpPr>
        <p:spPr>
          <a:xfrm rot="5400000">
            <a:off x="7289798" y="1322736"/>
            <a:ext cx="585788" cy="5048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360" name="Rectangle 56">
            <a:extLst>
              <a:ext uri="{FF2B5EF4-FFF2-40B4-BE49-F238E27FC236}">
                <a16:creationId xmlns:a16="http://schemas.microsoft.com/office/drawing/2014/main" id="{4FCD0C68-F4E6-4F4F-A1B2-43144CBBE923}"/>
              </a:ext>
            </a:extLst>
          </p:cNvPr>
          <p:cNvSpPr>
            <a:spLocks noChangeArrowheads="1"/>
          </p:cNvSpPr>
          <p:nvPr/>
        </p:nvSpPr>
        <p:spPr bwMode="auto">
          <a:xfrm>
            <a:off x="587548" y="6235700"/>
            <a:ext cx="863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Please contact us if you would like us to arrange a referral from any of our past vendor or delegate attendees; we will be more than happy to put you in touch. Read past participant testimonials or visit our Vimeo page to see footage from recent events</a:t>
            </a:r>
          </a:p>
        </p:txBody>
      </p:sp>
      <p:sp>
        <p:nvSpPr>
          <p:cNvPr id="5" name="TextBox 4">
            <a:extLst>
              <a:ext uri="{FF2B5EF4-FFF2-40B4-BE49-F238E27FC236}">
                <a16:creationId xmlns:a16="http://schemas.microsoft.com/office/drawing/2014/main" id="{482A0DCB-4335-447B-B8C4-38EB161CFA45}"/>
              </a:ext>
            </a:extLst>
          </p:cNvPr>
          <p:cNvSpPr txBox="1"/>
          <p:nvPr/>
        </p:nvSpPr>
        <p:spPr>
          <a:xfrm>
            <a:off x="128464" y="2681472"/>
            <a:ext cx="4248472" cy="1664174"/>
          </a:xfrm>
          <a:prstGeom prst="rect">
            <a:avLst/>
          </a:prstGeom>
          <a:noFill/>
        </p:spPr>
        <p:txBody>
          <a:bodyPr wrap="square" rtlCol="0">
            <a:spAutoFit/>
          </a:bodyPr>
          <a:lstStyle/>
          <a:p>
            <a:pPr marL="0" marR="0" lvl="0" indent="0" algn="ctr" defTabSz="914400" rtl="0" eaLnBrk="0" fontAlgn="base" latinLnBrk="0" hangingPunct="0">
              <a:lnSpc>
                <a:spcPct val="107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Rubik" panose="00000500000000000000" pitchFamily="2" charset="-79"/>
                <a:ea typeface="Times New Roman" panose="02020603050405020304" pitchFamily="18" charset="0"/>
                <a:cs typeface="Times New Roman" panose="02020603050405020304" pitchFamily="18" charset="0"/>
              </a:rPr>
              <a:t>“The interaction with fellow professionals was a key factor in attending and meeting with potential partners gaining insight into their areas of expertise was invaluable.  Some great keynote presentations and workshops that were both relevant and aligned with my interests and needs.”</a:t>
            </a:r>
            <a:endParaRPr kumimoji="0" lang="en-GB"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7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1E1242"/>
                </a:solidFill>
                <a:effectLst/>
                <a:uLnTx/>
                <a:uFillTx/>
                <a:latin typeface="Rubik" panose="00000500000000000000" pitchFamily="2" charset="-79"/>
                <a:ea typeface="Calibri" panose="020F0502020204030204" pitchFamily="34" charset="0"/>
                <a:cs typeface="Times New Roman" panose="02020603050405020304" pitchFamily="18" charset="0"/>
              </a:rPr>
              <a:t>Gary Hazel, Head of Learning &amp; Development, </a:t>
            </a:r>
            <a:r>
              <a:rPr kumimoji="0" lang="en-GB" sz="1200" b="0" i="0" u="none" strike="noStrike" kern="1200" cap="none" spc="0" normalizeH="0" baseline="0" noProof="0" dirty="0" err="1">
                <a:ln>
                  <a:noFill/>
                </a:ln>
                <a:solidFill>
                  <a:srgbClr val="1E1242"/>
                </a:solidFill>
                <a:effectLst/>
                <a:uLnTx/>
                <a:uFillTx/>
                <a:latin typeface="Rubik" panose="00000500000000000000" pitchFamily="2" charset="-79"/>
                <a:ea typeface="Calibri" panose="020F0502020204030204" pitchFamily="34" charset="0"/>
                <a:cs typeface="Times New Roman" panose="02020603050405020304" pitchFamily="18" charset="0"/>
              </a:rPr>
              <a:t>Injazat</a:t>
            </a:r>
            <a:r>
              <a:rPr kumimoji="0" lang="en-GB" sz="1200" b="0" i="0" u="none" strike="noStrike" kern="1200" cap="none" spc="0" normalizeH="0" baseline="0" noProof="0" dirty="0">
                <a:ln>
                  <a:noFill/>
                </a:ln>
                <a:solidFill>
                  <a:srgbClr val="1E1242"/>
                </a:solidFill>
                <a:effectLst/>
                <a:uLnTx/>
                <a:uFillTx/>
                <a:latin typeface="Rubik" panose="00000500000000000000" pitchFamily="2" charset="-79"/>
                <a:ea typeface="Calibri" panose="020F0502020204030204" pitchFamily="34" charset="0"/>
                <a:cs typeface="Times New Roman" panose="02020603050405020304" pitchFamily="18" charset="0"/>
              </a:rPr>
              <a:t> Data Systems</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F2AEC640-DD89-4D20-B0C6-CEB18DFC57BC}"/>
              </a:ext>
            </a:extLst>
          </p:cNvPr>
          <p:cNvSpPr txBox="1"/>
          <p:nvPr/>
        </p:nvSpPr>
        <p:spPr>
          <a:xfrm>
            <a:off x="128464" y="4446934"/>
            <a:ext cx="4248472" cy="1268937"/>
          </a:xfrm>
          <a:prstGeom prst="rect">
            <a:avLst/>
          </a:prstGeom>
          <a:noFill/>
        </p:spPr>
        <p:txBody>
          <a:bodyPr wrap="square" rtlCol="0">
            <a:spAutoFit/>
          </a:bodyPr>
          <a:lstStyle/>
          <a:p>
            <a:pPr marL="0" marR="0" lvl="0" indent="0" algn="ctr" defTabSz="914400" rtl="0" eaLnBrk="0" fontAlgn="base" latinLnBrk="0" hangingPunct="0">
              <a:lnSpc>
                <a:spcPct val="107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Rubik" panose="00000500000000000000" pitchFamily="2" charset="-79"/>
                <a:ea typeface="Times New Roman" panose="02020603050405020304" pitchFamily="18" charset="0"/>
                <a:cs typeface="Times New Roman" panose="02020603050405020304" pitchFamily="18" charset="0"/>
              </a:rPr>
              <a:t>“My favourite Summit event so far. The event was impeccably organised, as ever, but this really felt like you were part of something special. Quality delegates, quality suppliers, very professionally run and the atmosphere was focussed, friendly and very enjoyable.”</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7000"/>
              </a:lnSpc>
              <a:spcBef>
                <a:spcPct val="0"/>
              </a:spcBef>
              <a:spcAft>
                <a:spcPts val="800"/>
              </a:spcAft>
              <a:buClrTx/>
              <a:buSzTx/>
              <a:buFontTx/>
              <a:buNone/>
              <a:tabLst/>
              <a:defRPr/>
            </a:pPr>
            <a:r>
              <a:rPr kumimoji="0" lang="en-GB" sz="1200" b="0" i="0" u="none" strike="noStrike" kern="1200" cap="none" spc="0" normalizeH="0" baseline="0" noProof="0" dirty="0">
                <a:ln>
                  <a:noFill/>
                </a:ln>
                <a:solidFill>
                  <a:srgbClr val="1E1242"/>
                </a:solidFill>
                <a:effectLst/>
                <a:uLnTx/>
                <a:uFillTx/>
                <a:latin typeface="Rubik" panose="00000500000000000000" pitchFamily="2" charset="-79"/>
                <a:ea typeface="Calibri" panose="020F0502020204030204" pitchFamily="34" charset="0"/>
                <a:cs typeface="Times New Roman" panose="02020603050405020304" pitchFamily="18" charset="0"/>
              </a:rPr>
              <a:t>Eric </a:t>
            </a:r>
            <a:r>
              <a:rPr kumimoji="0" lang="en-GB" sz="1200" b="0" i="0" u="none" strike="noStrike" kern="1200" cap="none" spc="0" normalizeH="0" baseline="0" noProof="0" dirty="0" err="1">
                <a:ln>
                  <a:noFill/>
                </a:ln>
                <a:solidFill>
                  <a:srgbClr val="1E1242"/>
                </a:solidFill>
                <a:effectLst/>
                <a:uLnTx/>
                <a:uFillTx/>
                <a:latin typeface="Rubik" panose="00000500000000000000" pitchFamily="2" charset="-79"/>
                <a:ea typeface="Calibri" panose="020F0502020204030204" pitchFamily="34" charset="0"/>
                <a:cs typeface="Times New Roman" panose="02020603050405020304" pitchFamily="18" charset="0"/>
              </a:rPr>
              <a:t>Gresswell</a:t>
            </a:r>
            <a:r>
              <a:rPr kumimoji="0" lang="en-GB" sz="1200" b="0" i="0" u="none" strike="noStrike" kern="1200" cap="none" spc="0" normalizeH="0" baseline="0" noProof="0" dirty="0">
                <a:ln>
                  <a:noFill/>
                </a:ln>
                <a:solidFill>
                  <a:srgbClr val="1E1242"/>
                </a:solidFill>
                <a:effectLst/>
                <a:uLnTx/>
                <a:uFillTx/>
                <a:latin typeface="Rubik" panose="00000500000000000000" pitchFamily="2" charset="-79"/>
                <a:ea typeface="Calibri" panose="020F0502020204030204" pitchFamily="34" charset="0"/>
                <a:cs typeface="Times New Roman" panose="02020603050405020304" pitchFamily="18" charset="0"/>
              </a:rPr>
              <a:t>, Director, Popcorn Learning Media</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29E218D3-908B-4A4A-8E80-03E5B9C4E197}"/>
              </a:ext>
            </a:extLst>
          </p:cNvPr>
          <p:cNvSpPr txBox="1"/>
          <p:nvPr/>
        </p:nvSpPr>
        <p:spPr>
          <a:xfrm>
            <a:off x="5152365" y="2810125"/>
            <a:ext cx="4355827" cy="1071319"/>
          </a:xfrm>
          <a:prstGeom prst="rect">
            <a:avLst/>
          </a:prstGeom>
          <a:noFill/>
        </p:spPr>
        <p:txBody>
          <a:bodyPr wrap="square" rtlCol="0">
            <a:spAutoFit/>
          </a:bodyPr>
          <a:lstStyle/>
          <a:p>
            <a:pPr marL="0" marR="0" lvl="0" indent="0" algn="ctr" defTabSz="914400" rtl="0" eaLnBrk="0" fontAlgn="base" latinLnBrk="0" hangingPunct="0">
              <a:lnSpc>
                <a:spcPct val="107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Rubik" panose="00000500000000000000" pitchFamily="2" charset="-79"/>
                <a:ea typeface="Times New Roman" panose="02020603050405020304" pitchFamily="18" charset="0"/>
                <a:cs typeface="Times New Roman" panose="02020603050405020304" pitchFamily="18" charset="0"/>
              </a:rPr>
              <a:t>“A very well organized event bringing together switched-on delegates and interesting suppliers.  A very personalized experience in contrast to the huge impersonal expos we often have here in Dubai.”</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7000"/>
              </a:lnSpc>
              <a:spcBef>
                <a:spcPct val="0"/>
              </a:spcBef>
              <a:spcAft>
                <a:spcPts val="800"/>
              </a:spcAft>
              <a:buClrTx/>
              <a:buSzTx/>
              <a:buFontTx/>
              <a:buNone/>
              <a:tabLst/>
              <a:defRPr/>
            </a:pPr>
            <a:r>
              <a:rPr kumimoji="0" lang="en-GB" sz="1200" b="0" i="0" u="none" strike="noStrike" kern="1200" cap="none" spc="0" normalizeH="0" baseline="0" noProof="0" dirty="0">
                <a:ln>
                  <a:noFill/>
                </a:ln>
                <a:solidFill>
                  <a:srgbClr val="1E1242"/>
                </a:solidFill>
                <a:effectLst/>
                <a:uLnTx/>
                <a:uFillTx/>
                <a:latin typeface="Rubik" panose="00000500000000000000" pitchFamily="2" charset="-79"/>
                <a:ea typeface="Calibri" panose="020F0502020204030204" pitchFamily="34" charset="0"/>
                <a:cs typeface="Times New Roman" panose="02020603050405020304" pitchFamily="18" charset="0"/>
              </a:rPr>
              <a:t>Paul Turner, Regional Director MENA, Havas People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66129B5C-FDF2-4D2D-B8D4-3B4DA1E39F82}"/>
              </a:ext>
            </a:extLst>
          </p:cNvPr>
          <p:cNvSpPr txBox="1"/>
          <p:nvPr/>
        </p:nvSpPr>
        <p:spPr>
          <a:xfrm>
            <a:off x="5083448" y="4418140"/>
            <a:ext cx="4355827" cy="1268937"/>
          </a:xfrm>
          <a:prstGeom prst="rect">
            <a:avLst/>
          </a:prstGeom>
          <a:noFill/>
        </p:spPr>
        <p:txBody>
          <a:bodyPr wrap="square" rtlCol="0">
            <a:spAutoFit/>
          </a:bodyPr>
          <a:lstStyle/>
          <a:p>
            <a:pPr marL="0" marR="0" lvl="0" indent="0" algn="ctr" defTabSz="914400" rtl="0" eaLnBrk="0" fontAlgn="base" latinLnBrk="0" hangingPunct="0">
              <a:lnSpc>
                <a:spcPct val="107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95959"/>
                </a:solidFill>
                <a:effectLst/>
                <a:uLnTx/>
                <a:uFillTx/>
                <a:latin typeface="Rubik" panose="00000500000000000000" pitchFamily="2" charset="-79"/>
                <a:ea typeface="Times New Roman" panose="02020603050405020304" pitchFamily="18" charset="0"/>
                <a:cs typeface="Times New Roman" panose="02020603050405020304" pitchFamily="18" charset="0"/>
              </a:rPr>
              <a:t>“The event was very well organized in a way that kept us busy, learning and networking at the same time. I would highly recommend this event for L&amp;D Decision makers in any type of industry!”</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7000"/>
              </a:lnSpc>
              <a:spcBef>
                <a:spcPct val="0"/>
              </a:spcBef>
              <a:spcAft>
                <a:spcPts val="800"/>
              </a:spcAft>
              <a:buClrTx/>
              <a:buSzTx/>
              <a:buFontTx/>
              <a:buNone/>
              <a:tabLst/>
              <a:defRPr/>
            </a:pPr>
            <a:r>
              <a:rPr kumimoji="0" lang="en-GB" sz="1200" b="0" i="0" u="none" strike="noStrike" kern="1200" cap="none" spc="0" normalizeH="0" baseline="0" noProof="0" dirty="0">
                <a:ln>
                  <a:noFill/>
                </a:ln>
                <a:solidFill>
                  <a:srgbClr val="1E1242"/>
                </a:solidFill>
                <a:effectLst/>
                <a:uLnTx/>
                <a:uFillTx/>
                <a:latin typeface="Rubik" panose="00000500000000000000" pitchFamily="2" charset="-79"/>
                <a:ea typeface="Calibri" panose="020F0502020204030204" pitchFamily="34" charset="0"/>
                <a:cs typeface="Times New Roman" panose="02020603050405020304" pitchFamily="18" charset="0"/>
              </a:rPr>
              <a:t>Carole Keyrouz, Training Manager, Marriott Hotels International Limited</a:t>
            </a: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465BA57-2B90-4AF7-99D1-682D12F219EB}"/>
              </a:ext>
            </a:extLst>
          </p:cNvPr>
          <p:cNvSpPr txBox="1"/>
          <p:nvPr/>
        </p:nvSpPr>
        <p:spPr>
          <a:xfrm>
            <a:off x="1568624" y="5784037"/>
            <a:ext cx="6768752"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sng"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hlinkClick r:id="rId4">
                  <a:extLst>
                    <a:ext uri="{A12FA001-AC4F-418D-AE19-62706E023703}">
                      <ahyp:hlinkClr xmlns:ahyp="http://schemas.microsoft.com/office/drawing/2018/hyperlinkcolor" val="tx"/>
                    </a:ext>
                  </a:extLst>
                </a:hlinkClick>
              </a:rPr>
              <a:t>Please follow this link to read all feedback for PDS19 - Dubai</a:t>
            </a:r>
            <a:endParaRPr kumimoji="0" lang="en-GB" sz="1400" b="0" i="0" u="sng"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D813A5-D6AA-4DC8-8EC3-969A206638C8}"/>
              </a:ext>
            </a:extLst>
          </p:cNvPr>
          <p:cNvSpPr/>
          <p:nvPr/>
        </p:nvSpPr>
        <p:spPr>
          <a:xfrm>
            <a:off x="0" y="5511801"/>
            <a:ext cx="9906000" cy="1346199"/>
          </a:xfrm>
          <a:prstGeom prst="rect">
            <a:avLst/>
          </a:prstGeom>
          <a:solidFill>
            <a:srgbClr val="1E1242"/>
          </a:solidFill>
          <a:ln>
            <a:solidFill>
              <a:srgbClr val="1E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C4AA5ED8-0F63-4AE7-873B-C64DA954BAAD}"/>
              </a:ext>
            </a:extLst>
          </p:cNvPr>
          <p:cNvSpPr/>
          <p:nvPr/>
        </p:nvSpPr>
        <p:spPr>
          <a:xfrm>
            <a:off x="285750" y="2427288"/>
            <a:ext cx="9169400" cy="2362185"/>
          </a:xfrm>
          <a:prstGeom prst="rect">
            <a:avLst/>
          </a:prstGeom>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300"/>
              </a:spcAft>
            </a:pPr>
            <a:r>
              <a:rPr lang="en-US" altLang="en-US" sz="2000" b="1" dirty="0">
                <a:solidFill>
                  <a:srgbClr val="1E1242"/>
                </a:solidFill>
                <a:latin typeface="Rubik" panose="00000500000000000000" pitchFamily="2" charset="-79"/>
                <a:cs typeface="Rubik" panose="00000500000000000000" pitchFamily="2" charset="-79"/>
              </a:rPr>
              <a:t>Is the Summit right for you?</a:t>
            </a:r>
            <a:endParaRPr lang="en-GB" altLang="en-US" sz="2000" b="1" dirty="0">
              <a:solidFill>
                <a:srgbClr val="1E1242"/>
              </a:solidFill>
              <a:latin typeface="Rubik" panose="00000500000000000000" pitchFamily="2" charset="-79"/>
              <a:cs typeface="Rubik" panose="00000500000000000000" pitchFamily="2" charset="-79"/>
            </a:endParaRPr>
          </a:p>
          <a:p>
            <a:pPr eaLnBrk="1" hangingPunct="1">
              <a:spcAft>
                <a:spcPts val="300"/>
              </a:spcAft>
            </a:pPr>
            <a:endParaRPr lang="en-GB" altLang="en-US" sz="1400" dirty="0">
              <a:latin typeface="Rubik" panose="00000500000000000000" pitchFamily="2" charset="-79"/>
              <a:cs typeface="Rubik" panose="00000500000000000000" pitchFamily="2" charset="-79"/>
            </a:endParaRPr>
          </a:p>
          <a:p>
            <a:pPr eaLnBrk="1" hangingPunct="1">
              <a:spcAft>
                <a:spcPts val="300"/>
              </a:spcAft>
            </a:pPr>
            <a:r>
              <a:rPr lang="en-GB" altLang="en-US" sz="1200" dirty="0">
                <a:latin typeface="Rubik" panose="00000500000000000000" pitchFamily="2" charset="-79"/>
                <a:cs typeface="Rubik" panose="00000500000000000000" pitchFamily="2" charset="-79"/>
              </a:rPr>
              <a:t>For the Summit to work for you, you must feel comfortable with the following selection criteria:</a:t>
            </a:r>
          </a:p>
          <a:p>
            <a:pPr eaLnBrk="1" hangingPunct="1">
              <a:spcAft>
                <a:spcPts val="300"/>
              </a:spcAft>
            </a:pPr>
            <a:endParaRPr lang="en-GB" altLang="en-US" sz="1200" dirty="0">
              <a:latin typeface="Rubik" panose="00000500000000000000" pitchFamily="2" charset="-79"/>
              <a:cs typeface="Rubik" panose="00000500000000000000" pitchFamily="2" charset="-79"/>
            </a:endParaRPr>
          </a:p>
          <a:p>
            <a:pPr eaLnBrk="1" hangingPunct="1">
              <a:spcAft>
                <a:spcPts val="300"/>
              </a:spcAft>
              <a:buFont typeface="Arial" panose="020B0604020202020204" pitchFamily="34" charset="0"/>
              <a:buChar char="•"/>
            </a:pPr>
            <a:r>
              <a:rPr lang="en-GB" altLang="en-US" sz="1200" dirty="0">
                <a:latin typeface="Rubik" panose="00000500000000000000" pitchFamily="2" charset="-79"/>
                <a:cs typeface="Rubik" panose="00000500000000000000" pitchFamily="2" charset="-79"/>
              </a:rPr>
              <a:t>You are a main HR decision maker for your organisation and directly influence strategy at a divisional or group level</a:t>
            </a:r>
          </a:p>
          <a:p>
            <a:pPr eaLnBrk="1" hangingPunct="1">
              <a:spcAft>
                <a:spcPts val="300"/>
              </a:spcAft>
              <a:buFont typeface="Arial" panose="020B0604020202020204" pitchFamily="34" charset="0"/>
              <a:buChar char="•"/>
            </a:pPr>
            <a:r>
              <a:rPr lang="en-GB" altLang="en-US" sz="1200" dirty="0">
                <a:latin typeface="Rubik" panose="00000500000000000000" pitchFamily="2" charset="-79"/>
                <a:cs typeface="Rubik" panose="00000500000000000000" pitchFamily="2" charset="-79"/>
              </a:rPr>
              <a:t>You personally control a significant HR budget (this level of budget will normally relate to employee numbers in excess of 500)</a:t>
            </a:r>
          </a:p>
          <a:p>
            <a:pPr eaLnBrk="1" hangingPunct="1">
              <a:spcAft>
                <a:spcPts val="300"/>
              </a:spcAft>
              <a:buFont typeface="Arial" panose="020B0604020202020204" pitchFamily="34" charset="0"/>
              <a:buChar char="•"/>
            </a:pPr>
            <a:r>
              <a:rPr lang="en-GB" altLang="en-US" sz="1200" dirty="0">
                <a:latin typeface="Rubik" panose="00000500000000000000" pitchFamily="2" charset="-79"/>
                <a:cs typeface="Rubik" panose="00000500000000000000" pitchFamily="2" charset="-79"/>
              </a:rPr>
              <a:t>You have a need to meet a number of service providers that are relevant to your business needs during the Summit in a 1-2-1 meeting format</a:t>
            </a:r>
          </a:p>
          <a:p>
            <a:pPr eaLnBrk="1" hangingPunct="1">
              <a:spcAft>
                <a:spcPts val="300"/>
              </a:spcAft>
              <a:buFont typeface="Arial" panose="020B0604020202020204" pitchFamily="34" charset="0"/>
              <a:buChar char="•"/>
            </a:pPr>
            <a:r>
              <a:rPr lang="en-GB" altLang="en-US" sz="1200" dirty="0">
                <a:latin typeface="Rubik" panose="00000500000000000000" pitchFamily="2" charset="-79"/>
                <a:cs typeface="Rubik" panose="00000500000000000000" pitchFamily="2" charset="-79"/>
              </a:rPr>
              <a:t>You are able to take 2 days out of a busy schedule to attend. The results will be worth it!</a:t>
            </a:r>
            <a:endParaRPr lang="en-US" altLang="en-US" sz="1200" dirty="0">
              <a:latin typeface="Rubik" panose="00000500000000000000" pitchFamily="2" charset="-79"/>
              <a:cs typeface="Rubik" panose="00000500000000000000" pitchFamily="2" charset="-79"/>
            </a:endParaRPr>
          </a:p>
        </p:txBody>
      </p:sp>
      <p:sp>
        <p:nvSpPr>
          <p:cNvPr id="15363" name="TextBox 11">
            <a:extLst>
              <a:ext uri="{FF2B5EF4-FFF2-40B4-BE49-F238E27FC236}">
                <a16:creationId xmlns:a16="http://schemas.microsoft.com/office/drawing/2014/main" id="{9B6E8A7F-EBCC-45CC-A8F3-EF568A69AC0E}"/>
              </a:ext>
            </a:extLst>
          </p:cNvPr>
          <p:cNvSpPr txBox="1">
            <a:spLocks noChangeArrowheads="1"/>
          </p:cNvSpPr>
          <p:nvPr/>
        </p:nvSpPr>
        <p:spPr bwMode="auto">
          <a:xfrm>
            <a:off x="290513" y="547688"/>
            <a:ext cx="5665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1E1242"/>
                </a:solidFill>
                <a:latin typeface="Rubik" panose="00000500000000000000" pitchFamily="2" charset="-79"/>
                <a:cs typeface="Rubik" panose="00000500000000000000" pitchFamily="2" charset="-79"/>
              </a:rPr>
              <a:t>What's the cost?</a:t>
            </a:r>
          </a:p>
        </p:txBody>
      </p:sp>
      <p:sp>
        <p:nvSpPr>
          <p:cNvPr id="15" name="Rectangle 14">
            <a:extLst>
              <a:ext uri="{FF2B5EF4-FFF2-40B4-BE49-F238E27FC236}">
                <a16:creationId xmlns:a16="http://schemas.microsoft.com/office/drawing/2014/main" id="{10ABE223-4247-42CB-AB87-CBA4725DB970}"/>
              </a:ext>
            </a:extLst>
          </p:cNvPr>
          <p:cNvSpPr/>
          <p:nvPr/>
        </p:nvSpPr>
        <p:spPr>
          <a:xfrm>
            <a:off x="304800" y="774700"/>
            <a:ext cx="9185275" cy="746125"/>
          </a:xfrm>
          <a:prstGeom prst="rect">
            <a:avLst/>
          </a:prstGeom>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300"/>
              </a:spcAft>
            </a:pPr>
            <a:endParaRPr lang="en-US" altLang="en-US" sz="1600" dirty="0">
              <a:latin typeface="Rubik" panose="00000500000000000000" pitchFamily="2" charset="-79"/>
              <a:cs typeface="Rubik" panose="00000500000000000000" pitchFamily="2" charset="-79"/>
            </a:endParaRPr>
          </a:p>
          <a:p>
            <a:pPr eaLnBrk="1" hangingPunct="1">
              <a:spcAft>
                <a:spcPts val="300"/>
              </a:spcAft>
            </a:pPr>
            <a:r>
              <a:rPr lang="en-US" altLang="en-US" sz="1200" dirty="0">
                <a:latin typeface="Rubik" panose="00000500000000000000" pitchFamily="2" charset="-79"/>
                <a:cs typeface="Rubik" panose="00000500000000000000" pitchFamily="2" charset="-79"/>
              </a:rPr>
              <a:t>If you are a senior Head of HR, Learning &amp; Development or equivalent, there is </a:t>
            </a:r>
            <a:r>
              <a:rPr lang="en-US" altLang="en-US" sz="1200" b="1" dirty="0">
                <a:latin typeface="Rubik" panose="00000500000000000000" pitchFamily="2" charset="-79"/>
                <a:cs typeface="Rubik" panose="00000500000000000000" pitchFamily="2" charset="-79"/>
              </a:rPr>
              <a:t>no charge to attend</a:t>
            </a:r>
            <a:r>
              <a:rPr lang="en-US" altLang="en-US" sz="1200" dirty="0">
                <a:latin typeface="Rubik" panose="00000500000000000000" pitchFamily="2" charset="-79"/>
                <a:cs typeface="Rubik" panose="00000500000000000000" pitchFamily="2" charset="-79"/>
              </a:rPr>
              <a:t>.</a:t>
            </a:r>
            <a:r>
              <a:rPr lang="en-US" altLang="en-US" sz="1200" b="1" dirty="0">
                <a:latin typeface="Rubik" panose="00000500000000000000" pitchFamily="2" charset="-79"/>
                <a:cs typeface="Rubik" panose="00000500000000000000" pitchFamily="2" charset="-79"/>
              </a:rPr>
              <a:t> </a:t>
            </a:r>
            <a:r>
              <a:rPr lang="en-US" altLang="en-US" sz="1200" dirty="0">
                <a:latin typeface="Rubik" panose="00000500000000000000" pitchFamily="2" charset="-79"/>
                <a:cs typeface="Rubik" panose="00000500000000000000" pitchFamily="2" charset="-79"/>
              </a:rPr>
              <a:t>Your delegate place includes </a:t>
            </a:r>
            <a:r>
              <a:rPr lang="en-GB" altLang="en-US" sz="1200" dirty="0">
                <a:latin typeface="Rubik" panose="00000500000000000000" pitchFamily="2" charset="-79"/>
                <a:cs typeface="Rubik" panose="00000500000000000000" pitchFamily="2" charset="-79"/>
              </a:rPr>
              <a:t>lunches &amp; refreshments, the only cost to you is your time out of the office. </a:t>
            </a:r>
            <a:endParaRPr lang="en-US" altLang="en-US" sz="1000" dirty="0">
              <a:latin typeface="Rubik" panose="00000500000000000000" pitchFamily="2" charset="-79"/>
              <a:cs typeface="Rubik" panose="00000500000000000000" pitchFamily="2" charset="-79"/>
            </a:endParaRPr>
          </a:p>
        </p:txBody>
      </p:sp>
      <p:sp>
        <p:nvSpPr>
          <p:cNvPr id="15365" name="Rectangle 17">
            <a:extLst>
              <a:ext uri="{FF2B5EF4-FFF2-40B4-BE49-F238E27FC236}">
                <a16:creationId xmlns:a16="http://schemas.microsoft.com/office/drawing/2014/main" id="{745D4896-55D2-41A9-87C2-B9A041A8589D}"/>
              </a:ext>
            </a:extLst>
          </p:cNvPr>
          <p:cNvSpPr>
            <a:spLocks noChangeArrowheads="1"/>
          </p:cNvSpPr>
          <p:nvPr/>
        </p:nvSpPr>
        <p:spPr bwMode="auto">
          <a:xfrm>
            <a:off x="319088" y="1617663"/>
            <a:ext cx="8977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a:latin typeface="Rubik" panose="00000500000000000000" pitchFamily="2" charset="-79"/>
                <a:cs typeface="Rubik" panose="00000500000000000000" pitchFamily="2" charset="-79"/>
              </a:rPr>
              <a:t>In advance of the Summit you will pre-select the sessions and vendors that are of interest and, based on your preferences, we’ll create your personalised schedule. </a:t>
            </a:r>
            <a:endParaRPr lang="en-GB" altLang="en-US" sz="1600">
              <a:latin typeface="Rubik" panose="00000500000000000000" pitchFamily="2" charset="-79"/>
              <a:cs typeface="Rubik" panose="00000500000000000000" pitchFamily="2" charset="-79"/>
            </a:endParaRPr>
          </a:p>
        </p:txBody>
      </p:sp>
      <p:pic>
        <p:nvPicPr>
          <p:cNvPr id="15367" name="Picture 2">
            <a:extLst>
              <a:ext uri="{FF2B5EF4-FFF2-40B4-BE49-F238E27FC236}">
                <a16:creationId xmlns:a16="http://schemas.microsoft.com/office/drawing/2014/main" id="{041B20CB-5EFB-4A38-BEED-B555BE8C25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2588" y="5934075"/>
            <a:ext cx="18843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3">
            <a:extLst>
              <a:ext uri="{FF2B5EF4-FFF2-40B4-BE49-F238E27FC236}">
                <a16:creationId xmlns:a16="http://schemas.microsoft.com/office/drawing/2014/main" id="{690D979A-9A70-4190-917C-6FCBF3FF40D6}"/>
              </a:ext>
            </a:extLst>
          </p:cNvPr>
          <p:cNvSpPr>
            <a:spLocks noChangeArrowheads="1"/>
          </p:cNvSpPr>
          <p:nvPr/>
        </p:nvSpPr>
        <p:spPr bwMode="auto">
          <a:xfrm>
            <a:off x="285750" y="5811838"/>
            <a:ext cx="4883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600" b="1" i="1" dirty="0">
                <a:solidFill>
                  <a:schemeClr val="bg1"/>
                </a:solidFill>
                <a:latin typeface="Rubik" panose="00000500000000000000" pitchFamily="2" charset="-79"/>
                <a:cs typeface="Rubik" panose="00000500000000000000" pitchFamily="2" charset="-79"/>
              </a:rPr>
              <a:t>The Summit experience </a:t>
            </a:r>
            <a:br>
              <a:rPr lang="en-GB" altLang="en-US" sz="1600" dirty="0">
                <a:solidFill>
                  <a:schemeClr val="bg1"/>
                </a:solidFill>
                <a:latin typeface="Rubik" panose="00000500000000000000" pitchFamily="2" charset="-79"/>
                <a:cs typeface="Rubik" panose="00000500000000000000" pitchFamily="2" charset="-79"/>
              </a:rPr>
            </a:br>
            <a:r>
              <a:rPr lang="en-GB" altLang="en-US" sz="1600" dirty="0">
                <a:solidFill>
                  <a:schemeClr val="bg1"/>
                </a:solidFill>
                <a:latin typeface="Rubik" panose="00000500000000000000" pitchFamily="2" charset="-79"/>
                <a:cs typeface="Rubik" panose="00000500000000000000" pitchFamily="2" charset="-79"/>
              </a:rPr>
              <a:t>inspiring speakers, industry insights and one to one networking with hand-picked vendors</a:t>
            </a:r>
          </a:p>
        </p:txBody>
      </p:sp>
      <p:sp>
        <p:nvSpPr>
          <p:cNvPr id="12" name="Rectangle 11">
            <a:extLst>
              <a:ext uri="{FF2B5EF4-FFF2-40B4-BE49-F238E27FC236}">
                <a16:creationId xmlns:a16="http://schemas.microsoft.com/office/drawing/2014/main" id="{C488F0BE-909A-4153-8113-6FBE4971BCD9}"/>
              </a:ext>
            </a:extLst>
          </p:cNvPr>
          <p:cNvSpPr/>
          <p:nvPr/>
        </p:nvSpPr>
        <p:spPr>
          <a:xfrm>
            <a:off x="0" y="-2381"/>
            <a:ext cx="9906000" cy="147637"/>
          </a:xfrm>
          <a:prstGeom prst="rect">
            <a:avLst/>
          </a:prstGeom>
          <a:solidFill>
            <a:srgbClr val="1E1242"/>
          </a:solidFill>
          <a:ln>
            <a:solidFill>
              <a:srgbClr val="1E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F288457B-8BD5-429F-8F26-6E6EE9E09ECB}"/>
              </a:ext>
            </a:extLst>
          </p:cNvPr>
          <p:cNvSpPr txBox="1">
            <a:spLocks noChangeArrowheads="1"/>
          </p:cNvSpPr>
          <p:nvPr/>
        </p:nvSpPr>
        <p:spPr bwMode="auto">
          <a:xfrm>
            <a:off x="203200" y="177262"/>
            <a:ext cx="5665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Sponsor packages</a:t>
            </a:r>
          </a:p>
        </p:txBody>
      </p:sp>
      <p:sp>
        <p:nvSpPr>
          <p:cNvPr id="6" name="Rectangle 5">
            <a:extLst>
              <a:ext uri="{FF2B5EF4-FFF2-40B4-BE49-F238E27FC236}">
                <a16:creationId xmlns:a16="http://schemas.microsoft.com/office/drawing/2014/main" id="{51A868FE-7350-40D1-B48B-04DB5B96D5F4}"/>
              </a:ext>
            </a:extLst>
          </p:cNvPr>
          <p:cNvSpPr/>
          <p:nvPr/>
        </p:nvSpPr>
        <p:spPr>
          <a:xfrm>
            <a:off x="203200" y="520549"/>
            <a:ext cx="9072563" cy="276225"/>
          </a:xfrm>
          <a:prstGeom prst="rect">
            <a:avLst/>
          </a:prstGeom>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Showcase your products, technologies or services with our </a:t>
            </a:r>
            <a:r>
              <a:rPr kumimoji="0" lang="en-US" altLang="en-US" sz="1200" b="0" i="0" u="none" strike="noStrike" kern="1200" cap="none" spc="0" normalizeH="0" baseline="0" noProof="0" dirty="0">
                <a:ln>
                  <a:noFill/>
                </a:ln>
                <a:solidFill>
                  <a:srgbClr val="1F325C"/>
                </a:solidFill>
                <a:effectLst/>
                <a:uLnTx/>
                <a:uFillTx/>
                <a:latin typeface="Rubik" panose="00000500000000000000" pitchFamily="2" charset="-79"/>
                <a:ea typeface="+mn-ea"/>
                <a:cs typeface="Rubik" panose="00000500000000000000" pitchFamily="2" charset="-79"/>
              </a:rPr>
              <a:t>array of </a:t>
            </a:r>
            <a:r>
              <a:rPr kumimoji="0" lang="en-US"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sponsorship opportunities to </a:t>
            </a:r>
            <a:r>
              <a:rPr kumimoji="0" lang="en-US" altLang="en-US" sz="1200" b="0" i="0" u="none" strike="noStrike" kern="1200" cap="none" spc="0" normalizeH="0" baseline="0" noProof="0" dirty="0" err="1">
                <a:ln>
                  <a:noFill/>
                </a:ln>
                <a:solidFill>
                  <a:prstClr val="black"/>
                </a:solidFill>
                <a:effectLst/>
                <a:uLnTx/>
                <a:uFillTx/>
                <a:latin typeface="Rubik" panose="00000500000000000000" pitchFamily="2" charset="-79"/>
                <a:ea typeface="+mn-ea"/>
                <a:cs typeface="Rubik" panose="00000500000000000000" pitchFamily="2" charset="-79"/>
              </a:rPr>
              <a:t>maximise</a:t>
            </a:r>
            <a:r>
              <a:rPr kumimoji="0" lang="en-US"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your exposure</a:t>
            </a:r>
            <a:endParaRPr kumimoji="0" lang="en-US" altLang="en-US" sz="1000" b="0" i="0" u="none" strike="noStrike" kern="1200" cap="none" spc="0" normalizeH="0" baseline="0" noProof="0" dirty="0">
              <a:ln>
                <a:noFill/>
              </a:ln>
              <a:solidFill>
                <a:srgbClr val="FF0000"/>
              </a:solidFill>
              <a:effectLst/>
              <a:uLnTx/>
              <a:uFillTx/>
              <a:latin typeface="Rubik" panose="00000500000000000000" pitchFamily="2" charset="-79"/>
              <a:ea typeface="+mn-ea"/>
              <a:cs typeface="Rubik" panose="00000500000000000000" pitchFamily="2" charset="-79"/>
            </a:endParaRPr>
          </a:p>
        </p:txBody>
      </p:sp>
      <p:sp>
        <p:nvSpPr>
          <p:cNvPr id="7" name="Rectangle 6">
            <a:extLst>
              <a:ext uri="{FF2B5EF4-FFF2-40B4-BE49-F238E27FC236}">
                <a16:creationId xmlns:a16="http://schemas.microsoft.com/office/drawing/2014/main" id="{6DBE4FC0-D8A3-4F8A-A75F-A7904298B110}"/>
              </a:ext>
            </a:extLst>
          </p:cNvPr>
          <p:cNvSpPr/>
          <p:nvPr/>
        </p:nvSpPr>
        <p:spPr>
          <a:xfrm>
            <a:off x="0" y="-2381"/>
            <a:ext cx="9906000" cy="147637"/>
          </a:xfrm>
          <a:prstGeom prst="rect">
            <a:avLst/>
          </a:prstGeom>
          <a:solidFill>
            <a:srgbClr val="1E1242"/>
          </a:solidFill>
          <a:ln>
            <a:solidFill>
              <a:srgbClr val="1E1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693C340-1E3B-43E6-8AAF-96BC9E7A21C4}"/>
              </a:ext>
            </a:extLst>
          </p:cNvPr>
          <p:cNvSpPr txBox="1"/>
          <p:nvPr/>
        </p:nvSpPr>
        <p:spPr>
          <a:xfrm>
            <a:off x="3723444" y="878508"/>
            <a:ext cx="2898680" cy="2894639"/>
          </a:xfrm>
          <a:prstGeom prst="rect">
            <a:avLst/>
          </a:prstGeom>
          <a:noFill/>
          <a:ln>
            <a:noFill/>
          </a:ln>
        </p:spPr>
        <p:txBody>
          <a:bodyPr wrap="square" rtlCol="0">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Silver sponsor</a:t>
            </a:r>
            <a:endPar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endParaRP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12 pre-arranged one to one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meetings with HR buyers</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Access for two representatives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to attend the Summit</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Additional opportunities during networking lunch on 3</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rd</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and 4</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th</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Feb</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Invitation to networking drinks reception held at the hotel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17:30-18:30 3</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rd</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Feb</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Contact details for all attendees</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lang="en-GB" altLang="en-US" sz="1200" dirty="0">
                <a:solidFill>
                  <a:prstClr val="black"/>
                </a:solidFill>
                <a:latin typeface="Rubik" panose="00000500000000000000" pitchFamily="2" charset="-79"/>
                <a:cs typeface="Rubik" panose="00000500000000000000" pitchFamily="2" charset="-79"/>
              </a:rPr>
              <a:t>Additional 2-day visitor pass</a:t>
            </a:r>
            <a:endPar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F5CB2AD-DA7D-4D0E-BB11-BBB83F977EF7}"/>
              </a:ext>
            </a:extLst>
          </p:cNvPr>
          <p:cNvSpPr txBox="1"/>
          <p:nvPr/>
        </p:nvSpPr>
        <p:spPr>
          <a:xfrm>
            <a:off x="6622125" y="878508"/>
            <a:ext cx="2810776" cy="4261231"/>
          </a:xfrm>
          <a:prstGeom prst="rect">
            <a:avLst/>
          </a:prstGeom>
          <a:noFill/>
          <a:ln>
            <a:noFill/>
          </a:ln>
        </p:spPr>
        <p:txBody>
          <a:bodyPr wrap="square" rtlCol="0">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Gold sponsor</a:t>
            </a:r>
            <a:endPar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endParaRP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15 pre-arranged one to one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meetings with HR buyers</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Access for two representatives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to attend the Summit</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Headline sponsor option – e.g. lunch, delegate bags, drinks reception, bag inserts</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Corporate Logo included on all pre-event e-marketing </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Additional opportunities during networking lunch on 3</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rd</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and 4</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th</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Feb</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Invitation to networking drinks reception held at the hotel 17:30-18:30 3</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rd</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Feb</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Contact details for all attendees</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Prominent position on our website</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Additional bespoke social media coverage</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2 x additional 2-day visitor pass</a:t>
            </a:r>
          </a:p>
        </p:txBody>
      </p:sp>
      <p:sp>
        <p:nvSpPr>
          <p:cNvPr id="13" name="TextBox 12">
            <a:extLst>
              <a:ext uri="{FF2B5EF4-FFF2-40B4-BE49-F238E27FC236}">
                <a16:creationId xmlns:a16="http://schemas.microsoft.com/office/drawing/2014/main" id="{A7E37DD8-1FFE-463F-A4FA-BC16C4EB3A1D}"/>
              </a:ext>
            </a:extLst>
          </p:cNvPr>
          <p:cNvSpPr txBox="1"/>
          <p:nvPr/>
        </p:nvSpPr>
        <p:spPr>
          <a:xfrm>
            <a:off x="237976" y="868718"/>
            <a:ext cx="2988330" cy="2380075"/>
          </a:xfrm>
          <a:prstGeom prst="rect">
            <a:avLst/>
          </a:prstGeom>
          <a:noFill/>
          <a:ln>
            <a:noFill/>
          </a:ln>
        </p:spPr>
        <p:txBody>
          <a:bodyPr wrap="square" rtlCol="0">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Bronze sponsor</a:t>
            </a:r>
            <a:endPar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endParaRP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10 pre-arranged one to one </a:t>
            </a:r>
          </a:p>
          <a:p>
            <a:pPr marL="0" marR="0" lvl="0" indent="0" algn="l" defTabSz="914400" rtl="0" eaLnBrk="1" fontAlgn="base" latinLnBrk="0" hangingPunct="1">
              <a:lnSpc>
                <a:spcPct val="107000"/>
              </a:lnSpc>
              <a:spcBef>
                <a:spcPct val="0"/>
              </a:spcBef>
              <a:spcAft>
                <a:spcPts val="20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meetings with HR buyers</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Access for one representative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to attend the Summit</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Additional opportunities during networking  lunch on 3</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rd</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and 4</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th</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Feb</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Invitation to networking drinks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reception held at the hotel </a:t>
            </a:r>
            <a:b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b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17:30-18:30 3</a:t>
            </a:r>
            <a:r>
              <a:rPr kumimoji="0" lang="en-GB" altLang="en-US" sz="1200" b="0" i="0" u="none" strike="noStrike" kern="1200" cap="none" spc="0" normalizeH="0" baseline="30000" noProof="0" dirty="0">
                <a:ln>
                  <a:noFill/>
                </a:ln>
                <a:solidFill>
                  <a:prstClr val="black"/>
                </a:solidFill>
                <a:effectLst/>
                <a:uLnTx/>
                <a:uFillTx/>
                <a:latin typeface="Rubik" panose="00000500000000000000" pitchFamily="2" charset="-79"/>
                <a:ea typeface="+mn-ea"/>
                <a:cs typeface="Rubik" panose="00000500000000000000" pitchFamily="2" charset="-79"/>
              </a:rPr>
              <a:t>rd</a:t>
            </a: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Feb</a:t>
            </a:r>
          </a:p>
          <a:p>
            <a:pPr marL="0" marR="0" lvl="0" indent="0" algn="l" defTabSz="914400" rtl="0" eaLnBrk="1" fontAlgn="base" latinLnBrk="0" hangingPunct="1">
              <a:lnSpc>
                <a:spcPct val="107000"/>
              </a:lnSpc>
              <a:spcBef>
                <a:spcPct val="0"/>
              </a:spcBef>
              <a:spcAft>
                <a:spcPts val="20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Contact details for all attendees</a:t>
            </a:r>
          </a:p>
        </p:txBody>
      </p:sp>
      <p:sp>
        <p:nvSpPr>
          <p:cNvPr id="14" name="TextBox 13">
            <a:extLst>
              <a:ext uri="{FF2B5EF4-FFF2-40B4-BE49-F238E27FC236}">
                <a16:creationId xmlns:a16="http://schemas.microsoft.com/office/drawing/2014/main" id="{1A0E94EF-1B70-4276-8DED-2C6784459E0E}"/>
              </a:ext>
            </a:extLst>
          </p:cNvPr>
          <p:cNvSpPr txBox="1"/>
          <p:nvPr/>
        </p:nvSpPr>
        <p:spPr>
          <a:xfrm>
            <a:off x="47764" y="5374686"/>
            <a:ext cx="298833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USD 6,995</a:t>
            </a:r>
          </a:p>
        </p:txBody>
      </p:sp>
      <p:sp>
        <p:nvSpPr>
          <p:cNvPr id="16" name="TextBox 15">
            <a:extLst>
              <a:ext uri="{FF2B5EF4-FFF2-40B4-BE49-F238E27FC236}">
                <a16:creationId xmlns:a16="http://schemas.microsoft.com/office/drawing/2014/main" id="{D9F68038-3A9E-4E14-A138-31B4E69F0286}"/>
              </a:ext>
            </a:extLst>
          </p:cNvPr>
          <p:cNvSpPr txBox="1"/>
          <p:nvPr/>
        </p:nvSpPr>
        <p:spPr>
          <a:xfrm>
            <a:off x="3462810" y="5374686"/>
            <a:ext cx="298833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USD 10,995</a:t>
            </a:r>
          </a:p>
        </p:txBody>
      </p:sp>
      <p:sp>
        <p:nvSpPr>
          <p:cNvPr id="17" name="TextBox 16">
            <a:extLst>
              <a:ext uri="{FF2B5EF4-FFF2-40B4-BE49-F238E27FC236}">
                <a16:creationId xmlns:a16="http://schemas.microsoft.com/office/drawing/2014/main" id="{1F39484E-D1A4-4EE2-BCA4-FB68767F2178}"/>
              </a:ext>
            </a:extLst>
          </p:cNvPr>
          <p:cNvSpPr txBox="1"/>
          <p:nvPr/>
        </p:nvSpPr>
        <p:spPr>
          <a:xfrm>
            <a:off x="6533348" y="5374686"/>
            <a:ext cx="298833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USD 12,995</a:t>
            </a:r>
          </a:p>
        </p:txBody>
      </p:sp>
      <p:sp>
        <p:nvSpPr>
          <p:cNvPr id="18" name="TextBox 4">
            <a:extLst>
              <a:ext uri="{FF2B5EF4-FFF2-40B4-BE49-F238E27FC236}">
                <a16:creationId xmlns:a16="http://schemas.microsoft.com/office/drawing/2014/main" id="{6BA25BCD-BED3-4423-BBD9-999D0D0F6647}"/>
              </a:ext>
            </a:extLst>
          </p:cNvPr>
          <p:cNvSpPr txBox="1">
            <a:spLocks noChangeArrowheads="1"/>
          </p:cNvSpPr>
          <p:nvPr/>
        </p:nvSpPr>
        <p:spPr bwMode="auto">
          <a:xfrm>
            <a:off x="189121" y="5991788"/>
            <a:ext cx="548396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50" b="1"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Please note</a:t>
            </a:r>
            <a:r>
              <a:rPr kumimoji="0" lang="en-GB" altLang="en-US" sz="105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5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20% VAT is applicable to all UK registered companies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5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Visitor passes also available – contact </a:t>
            </a:r>
            <a:r>
              <a:rPr kumimoji="0" lang="en-GB" altLang="en-US" sz="1050" b="0" i="0" u="sng" strike="noStrike" kern="1200" cap="none" spc="0" normalizeH="0" baseline="0" noProof="0" dirty="0" err="1">
                <a:ln>
                  <a:noFill/>
                </a:ln>
                <a:solidFill>
                  <a:srgbClr val="1E1242"/>
                </a:solidFill>
                <a:effectLst/>
                <a:uLnTx/>
                <a:uFillTx/>
                <a:latin typeface="Rubik" panose="00000500000000000000" pitchFamily="2" charset="-79"/>
                <a:ea typeface="+mn-ea"/>
                <a:cs typeface="Rubik" panose="00000500000000000000" pitchFamily="2" charset="-79"/>
                <a:hlinkClick r:id="rId3">
                  <a:extLst>
                    <a:ext uri="{A12FA001-AC4F-418D-AE19-62706E023703}">
                      <ahyp:hlinkClr xmlns:ahyp="http://schemas.microsoft.com/office/drawing/2018/hyperlinkcolor" val="tx"/>
                    </a:ext>
                  </a:extLst>
                </a:hlinkClick>
              </a:rPr>
              <a:t>georgina.kelly@summit-events</a:t>
            </a:r>
            <a:r>
              <a:rPr kumimoji="0" lang="en-GB" altLang="en-US" sz="1050" b="0" i="0" u="sng" strike="noStrike" kern="1200" cap="none" spc="0" normalizeH="0" baseline="0" noProof="0" dirty="0">
                <a:ln>
                  <a:noFill/>
                </a:ln>
                <a:solidFill>
                  <a:srgbClr val="1E1242"/>
                </a:solidFill>
                <a:effectLst/>
                <a:uLnTx/>
                <a:uFillTx/>
                <a:latin typeface="Rubik" panose="00000500000000000000" pitchFamily="2" charset="-79"/>
                <a:ea typeface="+mn-ea"/>
                <a:cs typeface="Rubik" panose="00000500000000000000" pitchFamily="2" charset="-79"/>
              </a:rPr>
              <a:t> </a:t>
            </a:r>
            <a:r>
              <a:rPr kumimoji="0" lang="en-GB" altLang="en-US" sz="1050" b="0" i="0" u="none" strike="noStrike" kern="1200" cap="none" spc="0" normalizeH="0" baseline="0" noProof="0" dirty="0">
                <a:ln>
                  <a:noFill/>
                </a:ln>
                <a:solidFill>
                  <a:prstClr val="black"/>
                </a:solidFill>
                <a:effectLst/>
                <a:uLnTx/>
                <a:uFillTx/>
                <a:latin typeface="Rubik" panose="00000500000000000000" pitchFamily="2" charset="-79"/>
                <a:ea typeface="+mn-ea"/>
                <a:cs typeface="Rubik" panose="00000500000000000000" pitchFamily="2" charset="-79"/>
              </a:rPr>
              <a:t>for more details</a:t>
            </a:r>
          </a:p>
        </p:txBody>
      </p:sp>
      <p:cxnSp>
        <p:nvCxnSpPr>
          <p:cNvPr id="19" name="Straight Connector 18">
            <a:extLst>
              <a:ext uri="{FF2B5EF4-FFF2-40B4-BE49-F238E27FC236}">
                <a16:creationId xmlns:a16="http://schemas.microsoft.com/office/drawing/2014/main" id="{2B6BAFE7-4BFC-4008-B313-971F1A2B63FE}"/>
              </a:ext>
            </a:extLst>
          </p:cNvPr>
          <p:cNvCxnSpPr>
            <a:cxnSpLocks/>
          </p:cNvCxnSpPr>
          <p:nvPr/>
        </p:nvCxnSpPr>
        <p:spPr>
          <a:xfrm>
            <a:off x="6393160" y="994329"/>
            <a:ext cx="0" cy="43863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1427099-4E7D-431B-9A1B-C0498E418F47}"/>
              </a:ext>
            </a:extLst>
          </p:cNvPr>
          <p:cNvCxnSpPr>
            <a:cxnSpLocks/>
          </p:cNvCxnSpPr>
          <p:nvPr/>
        </p:nvCxnSpPr>
        <p:spPr>
          <a:xfrm>
            <a:off x="3430050" y="994329"/>
            <a:ext cx="0" cy="43863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311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13794</TotalTime>
  <Words>1113</Words>
  <Application>Microsoft Office PowerPoint</Application>
  <PresentationFormat>A4 Paper (210x297 mm)</PresentationFormat>
  <Paragraphs>201</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DIN-Regular</vt:lpstr>
      <vt:lpstr>Rubik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Valued Acer Customer</dc:creator>
  <cp:lastModifiedBy>Kairen Lewis</cp:lastModifiedBy>
  <cp:revision>2086</cp:revision>
  <cp:lastPrinted>2019-02-08T10:16:56Z</cp:lastPrinted>
  <dcterms:created xsi:type="dcterms:W3CDTF">2008-10-22T09:13:41Z</dcterms:created>
  <dcterms:modified xsi:type="dcterms:W3CDTF">2020-01-16T13:44:52Z</dcterms:modified>
</cp:coreProperties>
</file>